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9"/>
  </p:notesMasterIdLst>
  <p:handoutMasterIdLst>
    <p:handoutMasterId r:id="rId20"/>
  </p:handoutMasterIdLst>
  <p:sldIdLst>
    <p:sldId id="276" r:id="rId2"/>
    <p:sldId id="277" r:id="rId3"/>
    <p:sldId id="278" r:id="rId4"/>
    <p:sldId id="283" r:id="rId5"/>
    <p:sldId id="290" r:id="rId6"/>
    <p:sldId id="289" r:id="rId7"/>
    <p:sldId id="288" r:id="rId8"/>
    <p:sldId id="287" r:id="rId9"/>
    <p:sldId id="284" r:id="rId10"/>
    <p:sldId id="286" r:id="rId11"/>
    <p:sldId id="285" r:id="rId12"/>
    <p:sldId id="280" r:id="rId13"/>
    <p:sldId id="282" r:id="rId14"/>
    <p:sldId id="291" r:id="rId15"/>
    <p:sldId id="292" r:id="rId16"/>
    <p:sldId id="293" r:id="rId17"/>
    <p:sldId id="271" r:id="rId18"/>
  </p:sldIdLst>
  <p:sldSz cx="9144000" cy="6858000" type="screen4x3"/>
  <p:notesSz cx="6797675" cy="9926638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F5D821-72CA-4DD8-B739-7EFDCD455C88}" type="datetimeFigureOut">
              <a:rPr lang="nl-BE" smtClean="0"/>
              <a:t>25/04/2023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BA5A2-39F0-49CA-A027-CAA1B859815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318598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03C49-EF75-4D4B-98C7-E841ABF12DF2}" type="datetimeFigureOut">
              <a:rPr lang="nl-BE" smtClean="0"/>
              <a:t>25/04/2023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DBE62-9792-4650-AB05-5287499572A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97800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DBE62-9792-4650-AB05-5287499572A7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75657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DBE62-9792-4650-AB05-5287499572A7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04558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DBE62-9792-4650-AB05-5287499572A7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41119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DBE62-9792-4650-AB05-5287499572A7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88369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DBE62-9792-4650-AB05-5287499572A7}" type="slidenum">
              <a:rPr lang="nl-BE" smtClean="0"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84829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DBE62-9792-4650-AB05-5287499572A7}" type="slidenum">
              <a:rPr lang="nl-BE" smtClean="0"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87770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DBE62-9792-4650-AB05-5287499572A7}" type="slidenum">
              <a:rPr lang="nl-BE" smtClean="0"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92787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nl-NL"/>
              <a:t>Klik om het opmaakprofiel van de modelondertitel te bewerken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28589-0EED-412E-ACEF-7223FDB0332E}" type="datetime1">
              <a:rPr lang="nl-BE" smtClean="0"/>
              <a:t>25/04/2023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Gemeentelijke Sportdienst Ingelmunster, 25/10/2011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71FDC-46DE-4A0B-ABEB-21C11B40385F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0" name="Rechthoek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99C9D-0D34-4335-A284-F72C5ADEDBE1}" type="datetime1">
              <a:rPr lang="nl-BE" smtClean="0"/>
              <a:t>25/04/2023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Gemeentelijke Sportdienst Ingelmunster, 25/10/2011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71FDC-46DE-4A0B-ABEB-21C11B40385F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hthoek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240D9-0319-4536-A873-A51F85177166}" type="datetime1">
              <a:rPr lang="nl-BE" smtClean="0"/>
              <a:t>25/04/2023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Gemeentelijke Sportdienst Ingelmunster, 25/10/2011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71FDC-46DE-4A0B-ABEB-21C11B40385F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99615-FFFD-4762-BCC9-D93F84F0B80C}" type="datetime1">
              <a:rPr lang="nl-BE" smtClean="0"/>
              <a:t>25/04/2023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Gemeentelijke Sportdienst Ingelmunster, 25/10/2011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71FDC-46DE-4A0B-ABEB-21C11B40385F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4CB8-D044-41CD-896C-DEDF048183A1}" type="datetime1">
              <a:rPr lang="nl-BE" smtClean="0"/>
              <a:t>25/04/2023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Gemeentelijke Sportdienst Ingelmunster, 25/10/2011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71FDC-46DE-4A0B-ABEB-21C11B40385F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DE5D2-2165-490A-B3DA-0B8B4184B8DE}" type="datetime1">
              <a:rPr lang="nl-BE" smtClean="0"/>
              <a:t>25/04/2023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Gemeentelijke Sportdienst Ingelmunster, 25/10/2011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71FDC-46DE-4A0B-ABEB-21C11B40385F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84479-F5CD-42E0-8B82-AE26E7503604}" type="datetime1">
              <a:rPr lang="nl-BE" smtClean="0"/>
              <a:t>25/04/2023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Gemeentelijke Sportdienst Ingelmunster, 25/10/2011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71FDC-46DE-4A0B-ABEB-21C11B40385F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6AB5-CFC7-4749-9BAC-FB5315C9D8B0}" type="datetime1">
              <a:rPr lang="nl-BE" smtClean="0"/>
              <a:t>25/04/2023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Gemeentelijke Sportdienst Ingelmunster, 25/10/2011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71FDC-46DE-4A0B-ABEB-21C11B40385F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2" name="Rechthoek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hoek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nl-NL"/>
              <a:t>Klik op het pictogram als u een afbeelding wilt toevoegen</a:t>
            </a:r>
            <a:endParaRPr kumimoji="0"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D3D09884-E142-459E-9A84-4D4F15BD35A7}" type="datetime1">
              <a:rPr lang="nl-BE" smtClean="0"/>
              <a:t>25/04/2023</a:t>
            </a:fld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hoek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r>
              <a:rPr lang="nl-BE"/>
              <a:t>Gemeentelijke Sportdienst Ingelmunster, 25/10/2011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FC371FDC-46DE-4A0B-ABEB-21C11B40385F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96C6F-4119-4DB0-A54D-C7B575B4F867}" type="datetime1">
              <a:rPr lang="nl-BE" smtClean="0"/>
              <a:t>25/04/2023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Gemeentelijke Sportdienst Ingelmunster, 25/10/2011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71FDC-46DE-4A0B-ABEB-21C11B40385F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hthoek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51D46-8E63-4CE8-B620-65BAE597C259}" type="datetime1">
              <a:rPr lang="nl-BE" smtClean="0"/>
              <a:t>25/04/2023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r>
              <a:rPr lang="nl-BE"/>
              <a:t>Gemeentelijke Sportdienst Ingelmunster, 25/10/2011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71FDC-46DE-4A0B-ABEB-21C11B40385F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hthoek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nl-NL"/>
              <a:t>Klik om de modelstijlen te bewerken</a:t>
            </a:r>
          </a:p>
          <a:p>
            <a:pPr lvl="1" eaLnBrk="1" latinLnBrk="0" hangingPunct="1"/>
            <a:r>
              <a:rPr kumimoji="0" lang="nl-NL"/>
              <a:t>Tweede niveau</a:t>
            </a:r>
          </a:p>
          <a:p>
            <a:pPr lvl="2" eaLnBrk="1" latinLnBrk="0" hangingPunct="1"/>
            <a:r>
              <a:rPr kumimoji="0" lang="nl-NL"/>
              <a:t>Derde niveau</a:t>
            </a:r>
          </a:p>
          <a:p>
            <a:pPr lvl="3" eaLnBrk="1" latinLnBrk="0" hangingPunct="1"/>
            <a:r>
              <a:rPr kumimoji="0" lang="nl-NL"/>
              <a:t>Vierde niveau</a:t>
            </a:r>
          </a:p>
          <a:p>
            <a:pPr lvl="4" eaLnBrk="1" latinLnBrk="0" hangingPunct="1"/>
            <a:r>
              <a:rPr kumimoji="0"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2368646-E481-42C7-988E-B8D3AF18DC78}" type="datetime1">
              <a:rPr lang="nl-BE" smtClean="0"/>
              <a:t>25/04/2023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r>
              <a:rPr lang="nl-BE"/>
              <a:t>Gemeentelijke Sportdienst Ingelmunster, 25/10/2011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C371FDC-46DE-4A0B-ABEB-21C11B40385F}" type="slidenum">
              <a:rPr lang="nl-BE" smtClean="0"/>
              <a:pPr/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wipe dir="r"/>
  </p:transition>
  <p:hf sldNum="0" hd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1520" y="3355848"/>
            <a:ext cx="8511480" cy="1369296"/>
          </a:xfrm>
        </p:spPr>
        <p:txBody>
          <a:bodyPr>
            <a:normAutofit fontScale="90000"/>
          </a:bodyPr>
          <a:lstStyle/>
          <a:p>
            <a:r>
              <a:rPr lang="nl-BE" dirty="0"/>
              <a:t>Vrije Tijd in Ingelmunster</a:t>
            </a:r>
            <a:br>
              <a:rPr lang="nl-BE" dirty="0"/>
            </a:br>
            <a:r>
              <a:rPr lang="nl-BE" sz="4800" dirty="0"/>
              <a:t> </a:t>
            </a:r>
            <a:endParaRPr lang="nl-BE" sz="2000" dirty="0"/>
          </a:p>
        </p:txBody>
      </p:sp>
      <p:pic>
        <p:nvPicPr>
          <p:cNvPr id="7" name="Afbeelding 6" descr="Afbeelding met Lettertype, logo, Graphics, symbool&#10;&#10;Automatisch gegenereerde beschrijving">
            <a:extLst>
              <a:ext uri="{FF2B5EF4-FFF2-40B4-BE49-F238E27FC236}">
                <a16:creationId xmlns:a16="http://schemas.microsoft.com/office/drawing/2014/main" id="{2260DBE9-0CE8-C08A-3C71-E6FD028661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17731"/>
            <a:ext cx="1737511" cy="662997"/>
          </a:xfrm>
          <a:prstGeom prst="rect">
            <a:avLst/>
          </a:prstGeom>
        </p:spPr>
      </p:pic>
      <p:pic>
        <p:nvPicPr>
          <p:cNvPr id="11" name="Afbeelding 10" descr="Afbeelding met tekenfilm, tekening, illustratie, schets&#10;&#10;Automatisch gegenereerde beschrijving">
            <a:extLst>
              <a:ext uri="{FF2B5EF4-FFF2-40B4-BE49-F238E27FC236}">
                <a16:creationId xmlns:a16="http://schemas.microsoft.com/office/drawing/2014/main" id="{AC8779B8-404A-51DB-0602-9B3749C68F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455" y="417731"/>
            <a:ext cx="2133600" cy="2740152"/>
          </a:xfrm>
          <a:prstGeom prst="rect">
            <a:avLst/>
          </a:prstGeom>
        </p:spPr>
      </p:pic>
      <p:pic>
        <p:nvPicPr>
          <p:cNvPr id="13" name="Afbeelding 12" descr="Afbeelding met Lettertype, Graphics, tekst, grafische vormgeving&#10;&#10;Automatisch gegenereerde beschrijving">
            <a:extLst>
              <a:ext uri="{FF2B5EF4-FFF2-40B4-BE49-F238E27FC236}">
                <a16:creationId xmlns:a16="http://schemas.microsoft.com/office/drawing/2014/main" id="{46415F3B-36F9-5F28-7716-69B3175377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70048"/>
            <a:ext cx="1737511" cy="812192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ED1B51EA-9DE5-2946-95A0-7A0E245EE462}"/>
              </a:ext>
            </a:extLst>
          </p:cNvPr>
          <p:cNvSpPr txBox="1"/>
          <p:nvPr/>
        </p:nvSpPr>
        <p:spPr>
          <a:xfrm>
            <a:off x="477327" y="5444981"/>
            <a:ext cx="87129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800" dirty="0"/>
              <a:t>Samen naar een geïntegreerd aanbod </a:t>
            </a:r>
          </a:p>
          <a:p>
            <a:pPr algn="ctr"/>
            <a:r>
              <a:rPr lang="nl-BE" sz="2800" dirty="0"/>
              <a:t>buitenschoolse opvang &amp; activiteiten = BOA</a:t>
            </a:r>
          </a:p>
        </p:txBody>
      </p:sp>
    </p:spTree>
    <p:extLst>
      <p:ext uri="{BB962C8B-B14F-4D97-AF65-F5344CB8AC3E}">
        <p14:creationId xmlns:p14="http://schemas.microsoft.com/office/powerpoint/2010/main" val="1494044219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1520" y="2729609"/>
            <a:ext cx="8511480" cy="1995535"/>
          </a:xfrm>
        </p:spPr>
        <p:txBody>
          <a:bodyPr>
            <a:normAutofit fontScale="90000"/>
          </a:bodyPr>
          <a:lstStyle/>
          <a:p>
            <a:pPr algn="ctr"/>
            <a:r>
              <a:rPr lang="nl-BE" dirty="0"/>
              <a:t>Boa, ook in Ingelmunster met een grootschalig onderzoek i.s.m. Public </a:t>
            </a:r>
            <a:r>
              <a:rPr lang="nl-BE" dirty="0" err="1"/>
              <a:t>Minds</a:t>
            </a:r>
            <a:br>
              <a:rPr lang="nl-BE" dirty="0"/>
            </a:br>
            <a:r>
              <a:rPr lang="nl-BE" sz="4800" dirty="0"/>
              <a:t> </a:t>
            </a:r>
            <a:endParaRPr lang="nl-BE" sz="2000" dirty="0"/>
          </a:p>
        </p:txBody>
      </p:sp>
      <p:pic>
        <p:nvPicPr>
          <p:cNvPr id="7" name="Afbeelding 6" descr="Afbeelding met Lettertype, logo, Graphics, symbool&#10;&#10;Automatisch gegenereerde beschrijving">
            <a:extLst>
              <a:ext uri="{FF2B5EF4-FFF2-40B4-BE49-F238E27FC236}">
                <a16:creationId xmlns:a16="http://schemas.microsoft.com/office/drawing/2014/main" id="{2260DBE9-0CE8-C08A-3C71-E6FD028661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17731"/>
            <a:ext cx="1737511" cy="662997"/>
          </a:xfrm>
          <a:prstGeom prst="rect">
            <a:avLst/>
          </a:prstGeom>
        </p:spPr>
      </p:pic>
      <p:pic>
        <p:nvPicPr>
          <p:cNvPr id="11" name="Afbeelding 10" descr="Afbeelding met tekenfilm, tekening, illustratie, schets&#10;&#10;Automatisch gegenereerde beschrijving">
            <a:extLst>
              <a:ext uri="{FF2B5EF4-FFF2-40B4-BE49-F238E27FC236}">
                <a16:creationId xmlns:a16="http://schemas.microsoft.com/office/drawing/2014/main" id="{AC8779B8-404A-51DB-0602-9B3749C68F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455" y="417731"/>
            <a:ext cx="1553809" cy="1995535"/>
          </a:xfrm>
          <a:prstGeom prst="rect">
            <a:avLst/>
          </a:prstGeom>
        </p:spPr>
      </p:pic>
      <p:pic>
        <p:nvPicPr>
          <p:cNvPr id="13" name="Afbeelding 12" descr="Afbeelding met Lettertype, Graphics, tekst, grafische vormgeving&#10;&#10;Automatisch gegenereerde beschrijving">
            <a:extLst>
              <a:ext uri="{FF2B5EF4-FFF2-40B4-BE49-F238E27FC236}">
                <a16:creationId xmlns:a16="http://schemas.microsoft.com/office/drawing/2014/main" id="{46415F3B-36F9-5F28-7716-69B3175377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70048"/>
            <a:ext cx="1737511" cy="812192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ED1B51EA-9DE5-2946-95A0-7A0E245EE462}"/>
              </a:ext>
            </a:extLst>
          </p:cNvPr>
          <p:cNvSpPr txBox="1"/>
          <p:nvPr/>
        </p:nvSpPr>
        <p:spPr>
          <a:xfrm>
            <a:off x="431032" y="5222190"/>
            <a:ext cx="87129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dirty="0"/>
              <a:t>Nieuwe visie voor het kind, de ouders en de sector</a:t>
            </a:r>
          </a:p>
          <a:p>
            <a:pPr algn="ctr"/>
            <a:r>
              <a:rPr lang="nl-BE" sz="2800" dirty="0"/>
              <a:t>Hoe is de huidige beleving van vrije tijd van de jeugd in Ingelmunster, in 2021</a:t>
            </a:r>
          </a:p>
        </p:txBody>
      </p:sp>
    </p:spTree>
    <p:extLst>
      <p:ext uri="{BB962C8B-B14F-4D97-AF65-F5344CB8AC3E}">
        <p14:creationId xmlns:p14="http://schemas.microsoft.com/office/powerpoint/2010/main" val="3374985583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1520" y="2780928"/>
            <a:ext cx="8511480" cy="1944216"/>
          </a:xfrm>
        </p:spPr>
        <p:txBody>
          <a:bodyPr>
            <a:normAutofit fontScale="90000"/>
          </a:bodyPr>
          <a:lstStyle/>
          <a:p>
            <a:pPr algn="ctr"/>
            <a:r>
              <a:rPr lang="nl-BE" dirty="0"/>
              <a:t>Het onderzoek met input van kinderen (ook kleuters), jongeren en ouders moet als resultaat hebben</a:t>
            </a:r>
            <a:br>
              <a:rPr lang="nl-BE" dirty="0"/>
            </a:br>
            <a:r>
              <a:rPr lang="nl-BE" sz="4800" dirty="0"/>
              <a:t> </a:t>
            </a:r>
            <a:endParaRPr lang="nl-BE" sz="2000" dirty="0"/>
          </a:p>
        </p:txBody>
      </p:sp>
      <p:pic>
        <p:nvPicPr>
          <p:cNvPr id="7" name="Afbeelding 6" descr="Afbeelding met Lettertype, logo, Graphics, symbool&#10;&#10;Automatisch gegenereerde beschrijving">
            <a:extLst>
              <a:ext uri="{FF2B5EF4-FFF2-40B4-BE49-F238E27FC236}">
                <a16:creationId xmlns:a16="http://schemas.microsoft.com/office/drawing/2014/main" id="{2260DBE9-0CE8-C08A-3C71-E6FD028661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17731"/>
            <a:ext cx="1737511" cy="662997"/>
          </a:xfrm>
          <a:prstGeom prst="rect">
            <a:avLst/>
          </a:prstGeom>
        </p:spPr>
      </p:pic>
      <p:pic>
        <p:nvPicPr>
          <p:cNvPr id="11" name="Afbeelding 10" descr="Afbeelding met tekenfilm, tekening, illustratie, schets&#10;&#10;Automatisch gegenereerde beschrijving">
            <a:extLst>
              <a:ext uri="{FF2B5EF4-FFF2-40B4-BE49-F238E27FC236}">
                <a16:creationId xmlns:a16="http://schemas.microsoft.com/office/drawing/2014/main" id="{AC8779B8-404A-51DB-0602-9B3749C68F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455" y="417731"/>
            <a:ext cx="1737511" cy="2231461"/>
          </a:xfrm>
          <a:prstGeom prst="rect">
            <a:avLst/>
          </a:prstGeom>
        </p:spPr>
      </p:pic>
      <p:pic>
        <p:nvPicPr>
          <p:cNvPr id="13" name="Afbeelding 12" descr="Afbeelding met Lettertype, Graphics, tekst, grafische vormgeving&#10;&#10;Automatisch gegenereerde beschrijving">
            <a:extLst>
              <a:ext uri="{FF2B5EF4-FFF2-40B4-BE49-F238E27FC236}">
                <a16:creationId xmlns:a16="http://schemas.microsoft.com/office/drawing/2014/main" id="{46415F3B-36F9-5F28-7716-69B3175377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70048"/>
            <a:ext cx="1737511" cy="812192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ED1B51EA-9DE5-2946-95A0-7A0E245EE462}"/>
              </a:ext>
            </a:extLst>
          </p:cNvPr>
          <p:cNvSpPr txBox="1"/>
          <p:nvPr/>
        </p:nvSpPr>
        <p:spPr>
          <a:xfrm>
            <a:off x="431032" y="5486162"/>
            <a:ext cx="87129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800" dirty="0"/>
              <a:t>Een toekomstvisie m.b.t. vrije tijdsbesteding voor kinderen en jongeren, vanaf Krokus 2022</a:t>
            </a:r>
          </a:p>
        </p:txBody>
      </p:sp>
    </p:spTree>
    <p:extLst>
      <p:ext uri="{BB962C8B-B14F-4D97-AF65-F5344CB8AC3E}">
        <p14:creationId xmlns:p14="http://schemas.microsoft.com/office/powerpoint/2010/main" val="1752698093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AE7F12-084C-370C-AD48-3F8EA3319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dirty="0"/>
              <a:t>Het onderzoek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744BE67-1555-5F8A-3BD7-0E479844E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052" y="1786000"/>
            <a:ext cx="7672380" cy="431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468794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AE7F12-084C-370C-AD48-3F8EA3319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dirty="0"/>
              <a:t>Het onderzoek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77060DD-8FDC-B528-E291-BD7164175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856" y="1714351"/>
            <a:ext cx="82296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405341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AE7F12-084C-370C-AD48-3F8EA3319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dirty="0"/>
              <a:t>Het onderzoek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DA75226-13DA-677F-1804-E43DBBD63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Gemeentelijke Sportdienst Ingelmunster, 25/10/2011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75E9887-D558-4CDB-43E8-2AE29899D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714351"/>
            <a:ext cx="7984888" cy="449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48299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AE7F12-084C-370C-AD48-3F8EA3319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dirty="0"/>
              <a:t>Het onderzoek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F1C00AE-B76A-488C-BAED-1F4102F4E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714351"/>
            <a:ext cx="7912880" cy="445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946864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AE7F12-084C-370C-AD48-3F8EA3319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dirty="0"/>
              <a:t>Het onderzoek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BAE3462-D0D9-E8DB-A29C-3825CC19A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714351"/>
            <a:ext cx="7840872" cy="441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244636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AE7F12-084C-370C-AD48-3F8EA3319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dirty="0"/>
              <a:t>Het onderzoek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AC2BFB6-AFF1-BF2C-3D69-014380198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714351"/>
            <a:ext cx="7568842" cy="425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805909"/>
      </p:ext>
    </p:extLst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AE7F12-084C-370C-AD48-3F8EA3319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dirty="0"/>
              <a:t>Het onderzoek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A63F500-535C-19D4-BDD3-B6A92C6A6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714351"/>
            <a:ext cx="7768864" cy="436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661317"/>
      </p:ext>
    </p:extLst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AE7F12-084C-370C-AD48-3F8EA3319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dirty="0"/>
              <a:t>Het onderzoek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FF585F5-BCB6-27CF-B3B0-015297D21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714351"/>
            <a:ext cx="8112902" cy="456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413758"/>
      </p:ext>
    </p:extLst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1520" y="2780928"/>
            <a:ext cx="8511480" cy="1944216"/>
          </a:xfrm>
        </p:spPr>
        <p:txBody>
          <a:bodyPr>
            <a:normAutofit fontScale="90000"/>
          </a:bodyPr>
          <a:lstStyle/>
          <a:p>
            <a:pPr algn="ctr"/>
            <a:r>
              <a:rPr lang="nl-BE" dirty="0"/>
              <a:t>Context en methode</a:t>
            </a:r>
            <a:br>
              <a:rPr lang="nl-BE" dirty="0"/>
            </a:br>
            <a:r>
              <a:rPr lang="nl-BE" dirty="0"/>
              <a:t>Resultaten en Conclusies</a:t>
            </a:r>
            <a:br>
              <a:rPr lang="nl-BE" dirty="0"/>
            </a:br>
            <a:r>
              <a:rPr lang="nl-BE" sz="4800" dirty="0"/>
              <a:t> </a:t>
            </a:r>
            <a:endParaRPr lang="nl-BE" sz="2000" dirty="0"/>
          </a:p>
        </p:txBody>
      </p:sp>
      <p:pic>
        <p:nvPicPr>
          <p:cNvPr id="7" name="Afbeelding 6" descr="Afbeelding met Lettertype, logo, Graphics, symbool&#10;&#10;Automatisch gegenereerde beschrijving">
            <a:extLst>
              <a:ext uri="{FF2B5EF4-FFF2-40B4-BE49-F238E27FC236}">
                <a16:creationId xmlns:a16="http://schemas.microsoft.com/office/drawing/2014/main" id="{2260DBE9-0CE8-C08A-3C71-E6FD028661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17731"/>
            <a:ext cx="1737511" cy="662997"/>
          </a:xfrm>
          <a:prstGeom prst="rect">
            <a:avLst/>
          </a:prstGeom>
        </p:spPr>
      </p:pic>
      <p:pic>
        <p:nvPicPr>
          <p:cNvPr id="11" name="Afbeelding 10" descr="Afbeelding met tekenfilm, tekening, illustratie, schets&#10;&#10;Automatisch gegenereerde beschrijving">
            <a:extLst>
              <a:ext uri="{FF2B5EF4-FFF2-40B4-BE49-F238E27FC236}">
                <a16:creationId xmlns:a16="http://schemas.microsoft.com/office/drawing/2014/main" id="{AC8779B8-404A-51DB-0602-9B3749C68F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455" y="417731"/>
            <a:ext cx="1737511" cy="2231461"/>
          </a:xfrm>
          <a:prstGeom prst="rect">
            <a:avLst/>
          </a:prstGeom>
        </p:spPr>
      </p:pic>
      <p:pic>
        <p:nvPicPr>
          <p:cNvPr id="13" name="Afbeelding 12" descr="Afbeelding met Lettertype, Graphics, tekst, grafische vormgeving&#10;&#10;Automatisch gegenereerde beschrijving">
            <a:extLst>
              <a:ext uri="{FF2B5EF4-FFF2-40B4-BE49-F238E27FC236}">
                <a16:creationId xmlns:a16="http://schemas.microsoft.com/office/drawing/2014/main" id="{46415F3B-36F9-5F28-7716-69B3175377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70048"/>
            <a:ext cx="1737511" cy="812192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ED1B51EA-9DE5-2946-95A0-7A0E245EE462}"/>
              </a:ext>
            </a:extLst>
          </p:cNvPr>
          <p:cNvSpPr txBox="1"/>
          <p:nvPr/>
        </p:nvSpPr>
        <p:spPr>
          <a:xfrm>
            <a:off x="431032" y="5486162"/>
            <a:ext cx="8712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 dirty="0"/>
              <a:t>Kennis van aanbod, Villa Max en </a:t>
            </a:r>
            <a:r>
              <a:rPr lang="nl-BE" sz="1600" dirty="0" err="1"/>
              <a:t>Jadadde</a:t>
            </a:r>
            <a:r>
              <a:rPr lang="nl-BE" sz="1600" dirty="0"/>
              <a:t>, Deelname aan activiteiten, gewenst aanbod, activiteiten tieners, infrastructuur en prijs van de activiteiten</a:t>
            </a:r>
          </a:p>
        </p:txBody>
      </p:sp>
    </p:spTree>
    <p:extLst>
      <p:ext uri="{BB962C8B-B14F-4D97-AF65-F5344CB8AC3E}">
        <p14:creationId xmlns:p14="http://schemas.microsoft.com/office/powerpoint/2010/main" val="284090736"/>
      </p:ext>
    </p:extLst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52C9022A-476F-F95B-6FA8-D00E00F2BF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0022" y="260649"/>
            <a:ext cx="8223955" cy="6140152"/>
          </a:xfrm>
        </p:spPr>
      </p:pic>
    </p:spTree>
    <p:extLst>
      <p:ext uri="{BB962C8B-B14F-4D97-AF65-F5344CB8AC3E}">
        <p14:creationId xmlns:p14="http://schemas.microsoft.com/office/powerpoint/2010/main" val="3244760478"/>
      </p:ext>
    </p:extLst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1520" y="2780928"/>
            <a:ext cx="8511480" cy="1944216"/>
          </a:xfrm>
        </p:spPr>
        <p:txBody>
          <a:bodyPr>
            <a:normAutofit fontScale="90000"/>
          </a:bodyPr>
          <a:lstStyle/>
          <a:p>
            <a:pPr algn="ctr"/>
            <a:r>
              <a:rPr lang="nl-BE" dirty="0"/>
              <a:t>Financieel</a:t>
            </a:r>
            <a:br>
              <a:rPr lang="nl-BE" dirty="0"/>
            </a:br>
            <a:r>
              <a:rPr lang="nl-BE" dirty="0"/>
              <a:t>Jeugd – en sportaanbod niet meer apart</a:t>
            </a:r>
            <a:br>
              <a:rPr lang="nl-BE" dirty="0"/>
            </a:br>
            <a:r>
              <a:rPr lang="nl-BE" sz="4800" dirty="0"/>
              <a:t> </a:t>
            </a:r>
            <a:endParaRPr lang="nl-BE" sz="2000" dirty="0"/>
          </a:p>
        </p:txBody>
      </p:sp>
      <p:pic>
        <p:nvPicPr>
          <p:cNvPr id="7" name="Afbeelding 6" descr="Afbeelding met Lettertype, logo, Graphics, symbool&#10;&#10;Automatisch gegenereerde beschrijving">
            <a:extLst>
              <a:ext uri="{FF2B5EF4-FFF2-40B4-BE49-F238E27FC236}">
                <a16:creationId xmlns:a16="http://schemas.microsoft.com/office/drawing/2014/main" id="{2260DBE9-0CE8-C08A-3C71-E6FD028661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17731"/>
            <a:ext cx="1737511" cy="662997"/>
          </a:xfrm>
          <a:prstGeom prst="rect">
            <a:avLst/>
          </a:prstGeom>
        </p:spPr>
      </p:pic>
      <p:pic>
        <p:nvPicPr>
          <p:cNvPr id="11" name="Afbeelding 10" descr="Afbeelding met tekenfilm, tekening, illustratie, schets&#10;&#10;Automatisch gegenereerde beschrijving">
            <a:extLst>
              <a:ext uri="{FF2B5EF4-FFF2-40B4-BE49-F238E27FC236}">
                <a16:creationId xmlns:a16="http://schemas.microsoft.com/office/drawing/2014/main" id="{AC8779B8-404A-51DB-0602-9B3749C68F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455" y="417731"/>
            <a:ext cx="1737511" cy="2231461"/>
          </a:xfrm>
          <a:prstGeom prst="rect">
            <a:avLst/>
          </a:prstGeom>
        </p:spPr>
      </p:pic>
      <p:pic>
        <p:nvPicPr>
          <p:cNvPr id="13" name="Afbeelding 12" descr="Afbeelding met Lettertype, Graphics, tekst, grafische vormgeving&#10;&#10;Automatisch gegenereerde beschrijving">
            <a:extLst>
              <a:ext uri="{FF2B5EF4-FFF2-40B4-BE49-F238E27FC236}">
                <a16:creationId xmlns:a16="http://schemas.microsoft.com/office/drawing/2014/main" id="{46415F3B-36F9-5F28-7716-69B3175377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70048"/>
            <a:ext cx="1737511" cy="812192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ED1B51EA-9DE5-2946-95A0-7A0E245EE462}"/>
              </a:ext>
            </a:extLst>
          </p:cNvPr>
          <p:cNvSpPr txBox="1"/>
          <p:nvPr/>
        </p:nvSpPr>
        <p:spPr>
          <a:xfrm>
            <a:off x="431032" y="5486162"/>
            <a:ext cx="8712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 dirty="0"/>
              <a:t>VOORDEEL </a:t>
            </a:r>
          </a:p>
          <a:p>
            <a:pPr algn="ctr"/>
            <a:r>
              <a:rPr lang="nl-BE" sz="1600" dirty="0"/>
              <a:t>WISSELWERKING TUSSEN JEUGD EN SPORT en SAMEN PROGRAMMA UITBOUWEN</a:t>
            </a:r>
          </a:p>
        </p:txBody>
      </p:sp>
    </p:spTree>
    <p:extLst>
      <p:ext uri="{BB962C8B-B14F-4D97-AF65-F5344CB8AC3E}">
        <p14:creationId xmlns:p14="http://schemas.microsoft.com/office/powerpoint/2010/main" val="3096683049"/>
      </p:ext>
    </p:extLst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1520" y="2780928"/>
            <a:ext cx="8511480" cy="1944216"/>
          </a:xfrm>
        </p:spPr>
        <p:txBody>
          <a:bodyPr>
            <a:normAutofit/>
          </a:bodyPr>
          <a:lstStyle/>
          <a:p>
            <a:pPr algn="ctr"/>
            <a:r>
              <a:rPr lang="nl-BE" sz="4800" dirty="0"/>
              <a:t>Item is 07511 en 07512 geworden </a:t>
            </a:r>
            <a:endParaRPr lang="nl-BE" sz="2000" dirty="0"/>
          </a:p>
        </p:txBody>
      </p:sp>
      <p:pic>
        <p:nvPicPr>
          <p:cNvPr id="7" name="Afbeelding 6" descr="Afbeelding met Lettertype, logo, Graphics, symbool&#10;&#10;Automatisch gegenereerde beschrijving">
            <a:extLst>
              <a:ext uri="{FF2B5EF4-FFF2-40B4-BE49-F238E27FC236}">
                <a16:creationId xmlns:a16="http://schemas.microsoft.com/office/drawing/2014/main" id="{2260DBE9-0CE8-C08A-3C71-E6FD028661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17731"/>
            <a:ext cx="1881527" cy="717950"/>
          </a:xfrm>
          <a:prstGeom prst="rect">
            <a:avLst/>
          </a:prstGeom>
        </p:spPr>
      </p:pic>
      <p:pic>
        <p:nvPicPr>
          <p:cNvPr id="11" name="Afbeelding 10" descr="Afbeelding met tekenfilm, tekening, illustratie, schets&#10;&#10;Automatisch gegenereerde beschrijving">
            <a:extLst>
              <a:ext uri="{FF2B5EF4-FFF2-40B4-BE49-F238E27FC236}">
                <a16:creationId xmlns:a16="http://schemas.microsoft.com/office/drawing/2014/main" id="{AC8779B8-404A-51DB-0602-9B3749C68F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455" y="417731"/>
            <a:ext cx="1737511" cy="2231461"/>
          </a:xfrm>
          <a:prstGeom prst="rect">
            <a:avLst/>
          </a:prstGeom>
        </p:spPr>
      </p:pic>
      <p:pic>
        <p:nvPicPr>
          <p:cNvPr id="13" name="Afbeelding 12" descr="Afbeelding met Lettertype, Graphics, tekst, grafische vormgeving&#10;&#10;Automatisch gegenereerde beschrijving">
            <a:extLst>
              <a:ext uri="{FF2B5EF4-FFF2-40B4-BE49-F238E27FC236}">
                <a16:creationId xmlns:a16="http://schemas.microsoft.com/office/drawing/2014/main" id="{46415F3B-36F9-5F28-7716-69B3175377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56943"/>
            <a:ext cx="1881527" cy="879512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ED1B51EA-9DE5-2946-95A0-7A0E245EE462}"/>
              </a:ext>
            </a:extLst>
          </p:cNvPr>
          <p:cNvSpPr txBox="1"/>
          <p:nvPr/>
        </p:nvSpPr>
        <p:spPr>
          <a:xfrm>
            <a:off x="431032" y="5486162"/>
            <a:ext cx="8712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 dirty="0"/>
              <a:t>VOORDEEL </a:t>
            </a:r>
          </a:p>
          <a:p>
            <a:pPr algn="ctr"/>
            <a:r>
              <a:rPr lang="nl-BE" sz="1600" dirty="0"/>
              <a:t>Flexibiliteit in werking en budget aanpasbaar binnen zelfde aanbod</a:t>
            </a:r>
          </a:p>
        </p:txBody>
      </p:sp>
    </p:spTree>
    <p:extLst>
      <p:ext uri="{BB962C8B-B14F-4D97-AF65-F5344CB8AC3E}">
        <p14:creationId xmlns:p14="http://schemas.microsoft.com/office/powerpoint/2010/main" val="1109750956"/>
      </p:ext>
    </p:extLst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1520" y="2780928"/>
            <a:ext cx="8511480" cy="1944216"/>
          </a:xfrm>
        </p:spPr>
        <p:txBody>
          <a:bodyPr>
            <a:normAutofit/>
          </a:bodyPr>
          <a:lstStyle/>
          <a:p>
            <a:pPr algn="ctr"/>
            <a:r>
              <a:rPr lang="nl-BE" sz="4800" dirty="0"/>
              <a:t>Algemene conclusie </a:t>
            </a:r>
            <a:br>
              <a:rPr lang="nl-BE" sz="4800" dirty="0"/>
            </a:br>
            <a:r>
              <a:rPr lang="nl-BE" sz="4800" dirty="0"/>
              <a:t>BOA Ingelmunster </a:t>
            </a:r>
            <a:endParaRPr lang="nl-BE" sz="2000" dirty="0"/>
          </a:p>
        </p:txBody>
      </p:sp>
      <p:pic>
        <p:nvPicPr>
          <p:cNvPr id="7" name="Afbeelding 6" descr="Afbeelding met Lettertype, logo, Graphics, symbool&#10;&#10;Automatisch gegenereerde beschrijving">
            <a:extLst>
              <a:ext uri="{FF2B5EF4-FFF2-40B4-BE49-F238E27FC236}">
                <a16:creationId xmlns:a16="http://schemas.microsoft.com/office/drawing/2014/main" id="{2260DBE9-0CE8-C08A-3C71-E6FD028661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17731"/>
            <a:ext cx="1737511" cy="662997"/>
          </a:xfrm>
          <a:prstGeom prst="rect">
            <a:avLst/>
          </a:prstGeom>
        </p:spPr>
      </p:pic>
      <p:pic>
        <p:nvPicPr>
          <p:cNvPr id="11" name="Afbeelding 10" descr="Afbeelding met tekenfilm, tekening, illustratie, schets&#10;&#10;Automatisch gegenereerde beschrijving">
            <a:extLst>
              <a:ext uri="{FF2B5EF4-FFF2-40B4-BE49-F238E27FC236}">
                <a16:creationId xmlns:a16="http://schemas.microsoft.com/office/drawing/2014/main" id="{AC8779B8-404A-51DB-0602-9B3749C68F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167" y="400123"/>
            <a:ext cx="1737511" cy="2231461"/>
          </a:xfrm>
          <a:prstGeom prst="rect">
            <a:avLst/>
          </a:prstGeom>
        </p:spPr>
      </p:pic>
      <p:pic>
        <p:nvPicPr>
          <p:cNvPr id="13" name="Afbeelding 12" descr="Afbeelding met Lettertype, Graphics, tekst, grafische vormgeving&#10;&#10;Automatisch gegenereerde beschrijving">
            <a:extLst>
              <a:ext uri="{FF2B5EF4-FFF2-40B4-BE49-F238E27FC236}">
                <a16:creationId xmlns:a16="http://schemas.microsoft.com/office/drawing/2014/main" id="{46415F3B-36F9-5F28-7716-69B3175377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70048"/>
            <a:ext cx="1737511" cy="812192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ED1B51EA-9DE5-2946-95A0-7A0E245EE462}"/>
              </a:ext>
            </a:extLst>
          </p:cNvPr>
          <p:cNvSpPr txBox="1"/>
          <p:nvPr/>
        </p:nvSpPr>
        <p:spPr>
          <a:xfrm>
            <a:off x="431032" y="5486162"/>
            <a:ext cx="8712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000" dirty="0"/>
              <a:t>EEN SUCCESVERHAAL</a:t>
            </a:r>
          </a:p>
          <a:p>
            <a:pPr algn="ctr"/>
            <a:r>
              <a:rPr lang="nl-BE" sz="2000" dirty="0"/>
              <a:t>Tis de MAX </a:t>
            </a:r>
          </a:p>
        </p:txBody>
      </p:sp>
    </p:spTree>
    <p:extLst>
      <p:ext uri="{BB962C8B-B14F-4D97-AF65-F5344CB8AC3E}">
        <p14:creationId xmlns:p14="http://schemas.microsoft.com/office/powerpoint/2010/main" val="3233359792"/>
      </p:ext>
    </p:extLst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755576" y="1340768"/>
            <a:ext cx="8013192" cy="777282"/>
          </a:xfrm>
        </p:spPr>
        <p:txBody>
          <a:bodyPr/>
          <a:lstStyle/>
          <a:p>
            <a:r>
              <a:rPr lang="nl-BE" dirty="0"/>
              <a:t>Zijn er nog vragen???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780904"/>
            <a:ext cx="4850023" cy="352839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395" y="2309452"/>
            <a:ext cx="4741101" cy="40087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" name="Afbeelding 5" descr="Afbeelding met tekst, Lettertype, logo, Graphics&#10;&#10;Automatisch gegenereerde beschrijving">
            <a:extLst>
              <a:ext uri="{FF2B5EF4-FFF2-40B4-BE49-F238E27FC236}">
                <a16:creationId xmlns:a16="http://schemas.microsoft.com/office/drawing/2014/main" id="{11AE7452-41AD-6E2D-11BC-39415B2DCD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08" y="110851"/>
            <a:ext cx="2160240" cy="1134126"/>
          </a:xfrm>
          <a:prstGeom prst="rect">
            <a:avLst/>
          </a:prstGeom>
        </p:spPr>
      </p:pic>
      <p:pic>
        <p:nvPicPr>
          <p:cNvPr id="10" name="Afbeelding 9" descr="Afbeelding met Lettertype, Graphics, tekst, grafische vormgeving&#10;&#10;Automatisch gegenereerde beschrijving">
            <a:extLst>
              <a:ext uri="{FF2B5EF4-FFF2-40B4-BE49-F238E27FC236}">
                <a16:creationId xmlns:a16="http://schemas.microsoft.com/office/drawing/2014/main" id="{015B97DE-DCBB-89F1-3ED5-FECE975AEE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94947"/>
            <a:ext cx="2041776" cy="95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40798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485</TotalTime>
  <Words>214</Words>
  <Application>Microsoft Office PowerPoint</Application>
  <PresentationFormat>Diavoorstelling (4:3)</PresentationFormat>
  <Paragraphs>36</Paragraphs>
  <Slides>17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4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Vrije Tijd in Ingelmunster  </vt:lpstr>
      <vt:lpstr>Boa, ook in Ingelmunster met een grootschalig onderzoek i.s.m. Public Minds  </vt:lpstr>
      <vt:lpstr>Het onderzoek met input van kinderen (ook kleuters), jongeren en ouders moet als resultaat hebben  </vt:lpstr>
      <vt:lpstr>Het onderzoek</vt:lpstr>
      <vt:lpstr>Het onderzoek</vt:lpstr>
      <vt:lpstr>Het onderzoek</vt:lpstr>
      <vt:lpstr>Het onderzoek</vt:lpstr>
      <vt:lpstr>Het onderzoek</vt:lpstr>
      <vt:lpstr>Het onderzoek</vt:lpstr>
      <vt:lpstr>Het onderzoek</vt:lpstr>
      <vt:lpstr>Het onderzoek</vt:lpstr>
      <vt:lpstr>Context en methode Resultaten en Conclusies  </vt:lpstr>
      <vt:lpstr>PowerPoint-presentatie</vt:lpstr>
      <vt:lpstr>Financieel Jeugd – en sportaanbod niet meer apart  </vt:lpstr>
      <vt:lpstr>Item is 07511 en 07512 geworden </vt:lpstr>
      <vt:lpstr>Algemene conclusie  BOA Ingelmunster </vt:lpstr>
      <vt:lpstr>Zijn er nog vragen???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Samenwerking sportdienst &amp; jeugddienst</dc:title>
  <dc:creator>Gebruiker</dc:creator>
  <cp:lastModifiedBy>Krist Vandesompele</cp:lastModifiedBy>
  <cp:revision>48</cp:revision>
  <cp:lastPrinted>2023-04-25T04:26:50Z</cp:lastPrinted>
  <dcterms:created xsi:type="dcterms:W3CDTF">2011-03-28T13:18:20Z</dcterms:created>
  <dcterms:modified xsi:type="dcterms:W3CDTF">2023-04-25T04:26:55Z</dcterms:modified>
</cp:coreProperties>
</file>