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4"/>
  </p:sldMasterIdLst>
  <p:notesMasterIdLst>
    <p:notesMasterId r:id="rId30"/>
  </p:notesMasterIdLst>
  <p:handoutMasterIdLst>
    <p:handoutMasterId r:id="rId31"/>
  </p:handoutMasterIdLst>
  <p:sldIdLst>
    <p:sldId id="3825" r:id="rId5"/>
    <p:sldId id="3827" r:id="rId6"/>
    <p:sldId id="3826" r:id="rId7"/>
    <p:sldId id="3828" r:id="rId8"/>
    <p:sldId id="3829" r:id="rId9"/>
    <p:sldId id="3830" r:id="rId10"/>
    <p:sldId id="3831" r:id="rId11"/>
    <p:sldId id="3832" r:id="rId12"/>
    <p:sldId id="3833" r:id="rId13"/>
    <p:sldId id="3835" r:id="rId14"/>
    <p:sldId id="3834" r:id="rId15"/>
    <p:sldId id="3836" r:id="rId16"/>
    <p:sldId id="3837" r:id="rId17"/>
    <p:sldId id="3838" r:id="rId18"/>
    <p:sldId id="3839" r:id="rId19"/>
    <p:sldId id="3840" r:id="rId20"/>
    <p:sldId id="3841" r:id="rId21"/>
    <p:sldId id="3842" r:id="rId22"/>
    <p:sldId id="3848" r:id="rId23"/>
    <p:sldId id="3843" r:id="rId24"/>
    <p:sldId id="3844" r:id="rId25"/>
    <p:sldId id="3845" r:id="rId26"/>
    <p:sldId id="3847" r:id="rId27"/>
    <p:sldId id="3849" r:id="rId28"/>
    <p:sldId id="3850" r:id="rId29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orient="horz" pos="3408" userDrawn="1">
          <p15:clr>
            <a:srgbClr val="A4A3A4"/>
          </p15:clr>
        </p15:guide>
        <p15:guide id="3" pos="6936" userDrawn="1">
          <p15:clr>
            <a:srgbClr val="A4A3A4"/>
          </p15:clr>
        </p15:guide>
        <p15:guide id="4" pos="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>
        <p:guide orient="horz" pos="1200"/>
        <p:guide orient="horz" pos="3408"/>
        <p:guide pos="6936"/>
        <p:guide pos="7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>
        <c:manualLayout>
          <c:layoutTarget val="inner"/>
          <c:xMode val="edge"/>
          <c:yMode val="edge"/>
          <c:x val="0.11098520446776836"/>
          <c:y val="0.13792426494215937"/>
          <c:w val="0.85380713966904809"/>
          <c:h val="0.73703255543059121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Prijs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Blad1!$A$2:$A$26</c:f>
              <c:strCache>
                <c:ptCount val="4"/>
                <c:pt idx="0">
                  <c:v>Categorie 1</c:v>
                </c:pt>
                <c:pt idx="1">
                  <c:v>Categorie 2</c:v>
                </c:pt>
                <c:pt idx="2">
                  <c:v>Categorie 3</c:v>
                </c:pt>
                <c:pt idx="3">
                  <c:v>Categorie 4</c:v>
                </c:pt>
              </c:strCache>
            </c:strRef>
          </c:cat>
          <c:val>
            <c:numRef>
              <c:f>Blad1!$B$2:$B$26</c:f>
              <c:numCache>
                <c:formatCode>#,##0.00</c:formatCode>
                <c:ptCount val="25"/>
                <c:pt idx="0">
                  <c:v>65</c:v>
                </c:pt>
                <c:pt idx="1">
                  <c:v>110</c:v>
                </c:pt>
                <c:pt idx="2">
                  <c:v>115</c:v>
                </c:pt>
                <c:pt idx="3">
                  <c:v>65</c:v>
                </c:pt>
                <c:pt idx="4">
                  <c:v>130</c:v>
                </c:pt>
                <c:pt idx="5">
                  <c:v>70</c:v>
                </c:pt>
                <c:pt idx="6">
                  <c:v>50</c:v>
                </c:pt>
                <c:pt idx="7">
                  <c:v>60</c:v>
                </c:pt>
                <c:pt idx="8">
                  <c:v>60</c:v>
                </c:pt>
                <c:pt idx="9">
                  <c:v>60</c:v>
                </c:pt>
                <c:pt idx="10">
                  <c:v>60</c:v>
                </c:pt>
                <c:pt idx="11">
                  <c:v>65</c:v>
                </c:pt>
                <c:pt idx="12">
                  <c:v>65</c:v>
                </c:pt>
                <c:pt idx="13">
                  <c:v>65</c:v>
                </c:pt>
                <c:pt idx="14">
                  <c:v>70</c:v>
                </c:pt>
                <c:pt idx="15">
                  <c:v>71.25</c:v>
                </c:pt>
                <c:pt idx="16">
                  <c:v>75</c:v>
                </c:pt>
                <c:pt idx="17">
                  <c:v>75</c:v>
                </c:pt>
                <c:pt idx="18">
                  <c:v>75</c:v>
                </c:pt>
                <c:pt idx="19">
                  <c:v>90</c:v>
                </c:pt>
                <c:pt idx="20">
                  <c:v>90</c:v>
                </c:pt>
                <c:pt idx="21">
                  <c:v>90</c:v>
                </c:pt>
                <c:pt idx="22">
                  <c:v>90</c:v>
                </c:pt>
                <c:pt idx="23">
                  <c:v>95</c:v>
                </c:pt>
                <c:pt idx="24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11-4329-B82B-67C488856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5363808"/>
        <c:axId val="788104208"/>
      </c:lineChart>
      <c:catAx>
        <c:axId val="655363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8104208"/>
        <c:crosses val="autoZero"/>
        <c:auto val="1"/>
        <c:lblAlgn val="ctr"/>
        <c:lblOffset val="100"/>
        <c:noMultiLvlLbl val="0"/>
      </c:catAx>
      <c:valAx>
        <c:axId val="78810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65536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>
        <c:manualLayout>
          <c:layoutTarget val="inner"/>
          <c:xMode val="edge"/>
          <c:yMode val="edge"/>
          <c:x val="0.11098520446776836"/>
          <c:y val="0.13792426494215937"/>
          <c:w val="0.85380713966904809"/>
          <c:h val="0.73703255543059121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Prijs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Blad1!$A$2:$A$25</c:f>
              <c:strCache>
                <c:ptCount val="4"/>
                <c:pt idx="0">
                  <c:v>Categorie 1</c:v>
                </c:pt>
                <c:pt idx="1">
                  <c:v>Categorie 2</c:v>
                </c:pt>
                <c:pt idx="2">
                  <c:v>Categorie 3</c:v>
                </c:pt>
                <c:pt idx="3">
                  <c:v>Categorie 4</c:v>
                </c:pt>
              </c:strCache>
            </c:strRef>
          </c:cat>
          <c:val>
            <c:numRef>
              <c:f>Blad1!$B$2:$B$25</c:f>
              <c:numCache>
                <c:formatCode>General</c:formatCode>
                <c:ptCount val="24"/>
                <c:pt idx="0">
                  <c:v>95</c:v>
                </c:pt>
                <c:pt idx="1">
                  <c:v>60</c:v>
                </c:pt>
                <c:pt idx="2">
                  <c:v>40</c:v>
                </c:pt>
                <c:pt idx="3">
                  <c:v>95</c:v>
                </c:pt>
                <c:pt idx="4">
                  <c:v>90</c:v>
                </c:pt>
                <c:pt idx="5">
                  <c:v>75</c:v>
                </c:pt>
                <c:pt idx="6">
                  <c:v>96</c:v>
                </c:pt>
                <c:pt idx="7">
                  <c:v>95</c:v>
                </c:pt>
                <c:pt idx="8">
                  <c:v>65</c:v>
                </c:pt>
                <c:pt idx="9">
                  <c:v>100</c:v>
                </c:pt>
                <c:pt idx="10">
                  <c:v>90</c:v>
                </c:pt>
                <c:pt idx="11">
                  <c:v>90</c:v>
                </c:pt>
                <c:pt idx="12">
                  <c:v>110</c:v>
                </c:pt>
                <c:pt idx="13">
                  <c:v>90</c:v>
                </c:pt>
                <c:pt idx="14">
                  <c:v>75</c:v>
                </c:pt>
                <c:pt idx="15">
                  <c:v>65</c:v>
                </c:pt>
                <c:pt idx="16">
                  <c:v>140</c:v>
                </c:pt>
                <c:pt idx="17">
                  <c:v>75</c:v>
                </c:pt>
                <c:pt idx="18">
                  <c:v>60</c:v>
                </c:pt>
                <c:pt idx="19" formatCode="#,##0.00">
                  <c:v>90</c:v>
                </c:pt>
                <c:pt idx="20" formatCode="#,##0.00">
                  <c:v>90</c:v>
                </c:pt>
                <c:pt idx="21" formatCode="#,##0.00">
                  <c:v>90</c:v>
                </c:pt>
                <c:pt idx="22" formatCode="#,##0.00">
                  <c:v>90</c:v>
                </c:pt>
                <c:pt idx="23" formatCode="#,##0.00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11-4329-B82B-67C488856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5363808"/>
        <c:axId val="788104208"/>
      </c:lineChart>
      <c:catAx>
        <c:axId val="655363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8104208"/>
        <c:crosses val="autoZero"/>
        <c:auto val="1"/>
        <c:lblAlgn val="ctr"/>
        <c:lblOffset val="100"/>
        <c:noMultiLvlLbl val="0"/>
      </c:catAx>
      <c:valAx>
        <c:axId val="78810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65536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FF9BA8F-A4C1-4EE5-BD04-8F138DB53B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A873D17-1192-4BF7-8181-4BA4F9D917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33FA1-B137-4B6B-B324-4250D5D5AC01}" type="datetime1">
              <a:rPr lang="nl-NL" smtClean="0"/>
              <a:t>13-4-2023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55E98B0-E682-4AE6-8DAC-9DD831F39F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D74CE68-4643-4DCB-857E-348FCAA3B3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3ED3F-701A-4EEC-B3D8-5AA4D61D6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75925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DBC17-BD7D-4FD9-8367-69D5D1994122}" type="datetime1">
              <a:rPr lang="nl-NL" smtClean="0"/>
              <a:pPr/>
              <a:t>13-4-2023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0C6A29-4676-420C-BBE3-ACC2B80F64D4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628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Boog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3208" y="2743200"/>
            <a:ext cx="6592824" cy="2386584"/>
          </a:xfrm>
        </p:spPr>
        <p:txBody>
          <a:bodyPr rtlCol="0"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3208" y="5221224"/>
            <a:ext cx="6592824" cy="996696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01041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oog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0432" y="1399032"/>
            <a:ext cx="3236976" cy="406908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88152" y="1527048"/>
            <a:ext cx="5111496" cy="3931920"/>
          </a:xfrm>
        </p:spPr>
        <p:txBody>
          <a:bodyPr rtlCol="0"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2 klein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21" name="Tijdelijke aanduiding voor afbeelding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365124"/>
            <a:ext cx="5806440" cy="1325880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496" y="1825625"/>
            <a:ext cx="5806440" cy="4352544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3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al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Boog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9272" y="1380744"/>
            <a:ext cx="5559552" cy="2514600"/>
          </a:xfrm>
        </p:spPr>
        <p:txBody>
          <a:bodyPr rtlCol="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19272" y="4078224"/>
            <a:ext cx="5559552" cy="153619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8557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365125"/>
            <a:ext cx="10515600" cy="1325563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9576" y="1911096"/>
            <a:ext cx="9829800" cy="3859742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08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11096"/>
            <a:ext cx="10515600" cy="3859742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9892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atdia met afbeeld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 rtlCol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rtlCol="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75304" y="4379976"/>
            <a:ext cx="5038344" cy="71323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11" name="Tijdelijke aanduiding voor datum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nl-BE" noProof="0"/>
              <a:t>25-04-2023</a:t>
            </a:r>
            <a:endParaRPr lang="nl-NL" noProof="0"/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nl-NL" noProof="0"/>
              <a:t>Onderzoek sportpromotie 2023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/>
              <a:pPr rtl="0">
                <a:defRPr/>
              </a:pPr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203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,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Vorm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Vrije v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 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12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12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Vrije v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6500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13" name="Tijdelijke aanduiding voor inhoud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6500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5672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met 2 middelgrot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21" name="Tijdelijke aanduiding voor afbeelding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oog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65760"/>
            <a:ext cx="5120640" cy="1325880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1248" y="1828800"/>
            <a:ext cx="5093208" cy="4352544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14131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Vrije v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Vorm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9888" y="1234440"/>
            <a:ext cx="3236976" cy="406908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/>
          <a:lstStyle>
            <a:lvl1pPr algn="l">
              <a:defRPr>
                <a:latin typeface="+mn-lt"/>
              </a:defRPr>
            </a:lvl1pPr>
          </a:lstStyle>
          <a:p>
            <a:pPr algn="l"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65976" y="2551176"/>
            <a:ext cx="4709160" cy="1755648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8267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64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Vorm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2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Vorm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6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1" r:id="rId4"/>
    <p:sldLayoutId id="2147483770" r:id="rId5"/>
    <p:sldLayoutId id="2147483774" r:id="rId6"/>
    <p:sldLayoutId id="2147483783" r:id="rId7"/>
    <p:sldLayoutId id="2147483772" r:id="rId8"/>
    <p:sldLayoutId id="2147483773" r:id="rId9"/>
    <p:sldLayoutId id="2147483785" r:id="rId10"/>
    <p:sldLayoutId id="2147483786" r:id="rId11"/>
    <p:sldLayoutId id="2147483787" r:id="rId12"/>
    <p:sldLayoutId id="2147483775" r:id="rId13"/>
    <p:sldLayoutId id="2147483788" r:id="rId14"/>
    <p:sldLayoutId id="2147483776" r:id="rId15"/>
    <p:sldLayoutId id="2147483777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08836-40C5-46C2-81BA-21AA271769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nl-NL" dirty="0">
                <a:solidFill>
                  <a:srgbClr val="FFFFFF"/>
                </a:solidFill>
              </a:rPr>
              <a:t>Onderzoek sportpromotie </a:t>
            </a:r>
            <a:endParaRPr lang="nl-NL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72CC4EC4-809C-4FD2-AA20-009F08590D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nl-NL" dirty="0">
                <a:solidFill>
                  <a:srgbClr val="FFFFFF"/>
                </a:solidFill>
              </a:rPr>
              <a:t>Netwerk Lokaal Sportbeleid West-Vlaanderen</a:t>
            </a:r>
          </a:p>
          <a:p>
            <a:pPr rtl="0"/>
            <a:endParaRPr lang="nl-NL" dirty="0"/>
          </a:p>
        </p:txBody>
      </p:sp>
      <p:pic>
        <p:nvPicPr>
          <p:cNvPr id="1026" name="Afbeelding 3">
            <a:extLst>
              <a:ext uri="{FF2B5EF4-FFF2-40B4-BE49-F238E27FC236}">
                <a16:creationId xmlns:a16="http://schemas.microsoft.com/office/drawing/2014/main" id="{2242CCF3-4285-E8AC-5574-9B0BC23AB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707" y="5879782"/>
            <a:ext cx="1790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96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7CF3E9D5-F2B2-FD71-0CB8-6E7ECA602D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93192DE-CA5E-E6A5-2D27-2D9B90D9DC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AA4A49-D358-5168-5BBB-BCF06D7B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Inleiding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67528D7-8B46-0D72-DAB7-466226D81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Naar analogie van tarievenonderzoek in 2022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43 van de 64 gemeenten gaven een antwoord = 67% van West-Vlaanderen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47515DE3-0724-5743-7536-75AEBEEF4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D6B719F-0BB8-AB3E-3213-3C8B81C5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2C5FCF-F7DA-741F-8D65-4EE72953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899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38F8B-48E3-D962-AE74-13E4BFE6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l-BE" dirty="0"/>
            </a:br>
            <a:r>
              <a:rPr lang="nl-BE" dirty="0"/>
              <a:t>Sportkampen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81F777-0E5F-3E5F-18E0-1F61B6B34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4774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3DA0E10-9F2D-D83D-37BF-AD2EA670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618F19-67B2-DC6B-4D07-14863F4F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8E79FC-CDBF-0755-0343-3B2A525C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4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04464A7-2184-C22B-A2A2-5D99DB8E64D7}"/>
              </a:ext>
            </a:extLst>
          </p:cNvPr>
          <p:cNvSpPr txBox="1"/>
          <p:nvPr/>
        </p:nvSpPr>
        <p:spPr>
          <a:xfrm>
            <a:off x="1305017" y="852256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Organiseert je stad/gemeente sportkampen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C823D7A-3CA4-4EC1-FB28-32DD59A1A3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4" t="62657" r="90328" b="25007"/>
          <a:stretch/>
        </p:blipFill>
        <p:spPr>
          <a:xfrm>
            <a:off x="1294933" y="1385740"/>
            <a:ext cx="4572933" cy="246039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37E416B-AECD-BCE4-FAF2-2024E06090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480" r="9515"/>
          <a:stretch/>
        </p:blipFill>
        <p:spPr>
          <a:xfrm>
            <a:off x="6398910" y="1221588"/>
            <a:ext cx="4423380" cy="3272414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5734A09-01E1-EA24-41C1-4ACA593AF055}"/>
              </a:ext>
            </a:extLst>
          </p:cNvPr>
          <p:cNvSpPr txBox="1"/>
          <p:nvPr/>
        </p:nvSpPr>
        <p:spPr>
          <a:xfrm>
            <a:off x="8610600" y="2615938"/>
            <a:ext cx="7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58%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13A206D-6A49-500C-C266-1FD15C3A3F4B}"/>
              </a:ext>
            </a:extLst>
          </p:cNvPr>
          <p:cNvSpPr txBox="1"/>
          <p:nvPr/>
        </p:nvSpPr>
        <p:spPr>
          <a:xfrm>
            <a:off x="7209148" y="2615938"/>
            <a:ext cx="7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30%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8B39015-D8A2-C66F-6C83-FD74C48865D8}"/>
              </a:ext>
            </a:extLst>
          </p:cNvPr>
          <p:cNvSpPr txBox="1"/>
          <p:nvPr/>
        </p:nvSpPr>
        <p:spPr>
          <a:xfrm>
            <a:off x="7678917" y="1678907"/>
            <a:ext cx="7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12%</a:t>
            </a:r>
          </a:p>
        </p:txBody>
      </p:sp>
    </p:spTree>
    <p:extLst>
      <p:ext uri="{BB962C8B-B14F-4D97-AF65-F5344CB8AC3E}">
        <p14:creationId xmlns:p14="http://schemas.microsoft.com/office/powerpoint/2010/main" val="57674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3DA0E10-9F2D-D83D-37BF-AD2EA670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618F19-67B2-DC6B-4D07-14863F4F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8E79FC-CDBF-0755-0343-3B2A525C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5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04464A7-2184-C22B-A2A2-5D99DB8E64D7}"/>
              </a:ext>
            </a:extLst>
          </p:cNvPr>
          <p:cNvSpPr txBox="1"/>
          <p:nvPr/>
        </p:nvSpPr>
        <p:spPr>
          <a:xfrm>
            <a:off x="3905434" y="352635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IN EIGEN BEHEER </a:t>
            </a:r>
          </a:p>
        </p:txBody>
      </p:sp>
      <p:graphicFrame>
        <p:nvGraphicFramePr>
          <p:cNvPr id="17" name="Grafiek 16">
            <a:extLst>
              <a:ext uri="{FF2B5EF4-FFF2-40B4-BE49-F238E27FC236}">
                <a16:creationId xmlns:a16="http://schemas.microsoft.com/office/drawing/2014/main" id="{A59F079A-E507-FF33-FB72-73A5373FF5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0355293"/>
              </p:ext>
            </p:extLst>
          </p:nvPr>
        </p:nvGraphicFramePr>
        <p:xfrm>
          <a:off x="2053946" y="1036468"/>
          <a:ext cx="7835777" cy="478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5401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6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488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Korting voor 2de of 3</a:t>
            </a:r>
            <a:r>
              <a:rPr lang="nl-BE" baseline="30000" dirty="0"/>
              <a:t>de</a:t>
            </a:r>
            <a:r>
              <a:rPr lang="nl-BE" dirty="0"/>
              <a:t> kind uit zelfde gezin?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EBE489D-982E-8602-FF63-BBBCE97519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98" t="42268" r="78350" b="41695"/>
          <a:stretch/>
        </p:blipFill>
        <p:spPr>
          <a:xfrm>
            <a:off x="4213780" y="1599798"/>
            <a:ext cx="1970203" cy="157927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D865CB6-432F-7B06-B3F4-06475EC409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323" r="71472" b="24284"/>
          <a:stretch/>
        </p:blipFill>
        <p:spPr>
          <a:xfrm>
            <a:off x="1669881" y="1934735"/>
            <a:ext cx="2543898" cy="1244338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500C5A9D-8A8D-919A-D79D-2F9CB03E2D1E}"/>
              </a:ext>
            </a:extLst>
          </p:cNvPr>
          <p:cNvSpPr txBox="1"/>
          <p:nvPr/>
        </p:nvSpPr>
        <p:spPr>
          <a:xfrm>
            <a:off x="559293" y="3634735"/>
            <a:ext cx="509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Verschil in prijs inwoner/niet-inwoner?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5D526FD-3FF3-DCE6-60CE-49ACB7866599}"/>
              </a:ext>
            </a:extLst>
          </p:cNvPr>
          <p:cNvSpPr txBox="1"/>
          <p:nvPr/>
        </p:nvSpPr>
        <p:spPr>
          <a:xfrm>
            <a:off x="4829680" y="2449772"/>
            <a:ext cx="73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84%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91812A9-6636-64E4-AA4F-216267D79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881" y="4252586"/>
            <a:ext cx="2542252" cy="12497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FC0ABB5-F5F6-FE32-0DF2-E7C42EFF5C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68" t="57847" r="78583" b="27033"/>
          <a:stretch/>
        </p:blipFill>
        <p:spPr>
          <a:xfrm>
            <a:off x="4125796" y="4252586"/>
            <a:ext cx="1883867" cy="1445758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905434" y="352635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IN EIGEN BEHEER 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BDE9EA2-4E1E-787A-F7F8-5C84460C8902}"/>
              </a:ext>
            </a:extLst>
          </p:cNvPr>
          <p:cNvSpPr txBox="1"/>
          <p:nvPr/>
        </p:nvSpPr>
        <p:spPr>
          <a:xfrm>
            <a:off x="4703610" y="4995542"/>
            <a:ext cx="73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67221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7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Wat is inbegrepen in de kostprijs van het kamp?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905434" y="352635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IN EIGEN BEHEER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D814CA4-75DC-FB77-2EF8-CADD0AE1CE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5" t="36311" r="75026" b="39864"/>
          <a:stretch/>
        </p:blipFill>
        <p:spPr>
          <a:xfrm>
            <a:off x="368013" y="1725105"/>
            <a:ext cx="11437068" cy="397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1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8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Lesgevers worden betaald via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905434" y="352635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IN EIGEN BEHEER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8D12502-47E8-0153-AB3F-EB4C3BD83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4" t="41123" r="74253" b="32989"/>
          <a:stretch/>
        </p:blipFill>
        <p:spPr>
          <a:xfrm>
            <a:off x="559293" y="1230466"/>
            <a:ext cx="11218063" cy="4062952"/>
          </a:xfrm>
          <a:prstGeom prst="rect">
            <a:avLst/>
          </a:prstGeom>
        </p:spPr>
      </p:pic>
      <p:sp>
        <p:nvSpPr>
          <p:cNvPr id="11" name="Tekstballon: rechthoek met afgeronde hoeken 10">
            <a:extLst>
              <a:ext uri="{FF2B5EF4-FFF2-40B4-BE49-F238E27FC236}">
                <a16:creationId xmlns:a16="http://schemas.microsoft.com/office/drawing/2014/main" id="{16CF5616-0133-0F24-2A44-0E498C7AEC47}"/>
              </a:ext>
            </a:extLst>
          </p:cNvPr>
          <p:cNvSpPr/>
          <p:nvPr/>
        </p:nvSpPr>
        <p:spPr>
          <a:xfrm>
            <a:off x="1356845" y="5175210"/>
            <a:ext cx="2098829" cy="700427"/>
          </a:xfrm>
          <a:prstGeom prst="wedgeRoundRectCallout">
            <a:avLst>
              <a:gd name="adj1" fmla="val -34368"/>
              <a:gd name="adj2" fmla="val -1022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D0C7896-9556-CE2A-70CA-AFCC06993966}"/>
              </a:ext>
            </a:extLst>
          </p:cNvPr>
          <p:cNvSpPr txBox="1"/>
          <p:nvPr/>
        </p:nvSpPr>
        <p:spPr>
          <a:xfrm>
            <a:off x="1541785" y="5371803"/>
            <a:ext cx="5844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0" i="0" dirty="0">
                <a:solidFill>
                  <a:srgbClr val="212121"/>
                </a:solidFill>
                <a:effectLst/>
                <a:latin typeface="Segoe UI" panose="020B0502040204020203" pitchFamily="34" charset="0"/>
              </a:rPr>
              <a:t>Clubs sturen factuur 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65337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9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Kansentarief?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905434" y="352635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IN EIGEN BEHEER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1E040B5-76CA-4B62-9F20-98F707AA1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3" t="47357" r="94102" b="38157"/>
          <a:stretch/>
        </p:blipFill>
        <p:spPr>
          <a:xfrm>
            <a:off x="559293" y="1369633"/>
            <a:ext cx="1757780" cy="214592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10296B2-9562-8090-9141-B322252AEE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56" b="8832"/>
          <a:stretch/>
        </p:blipFill>
        <p:spPr>
          <a:xfrm>
            <a:off x="2059618" y="1125033"/>
            <a:ext cx="3546453" cy="2524802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17EC7EB-2156-BD6A-AF9A-EDF3EFFA65E7}"/>
              </a:ext>
            </a:extLst>
          </p:cNvPr>
          <p:cNvSpPr txBox="1"/>
          <p:nvPr/>
        </p:nvSpPr>
        <p:spPr>
          <a:xfrm>
            <a:off x="3062796" y="2760955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84%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76C8F6E-5C19-A61C-8BA8-638E0A1033D3}"/>
              </a:ext>
            </a:extLst>
          </p:cNvPr>
          <p:cNvSpPr txBox="1"/>
          <p:nvPr/>
        </p:nvSpPr>
        <p:spPr>
          <a:xfrm>
            <a:off x="3905434" y="4014187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Specifieer kansentarief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E66776F-EA3A-15FA-C57A-F4ACF24E0F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0" t="53829" r="91187" b="31716"/>
          <a:stretch/>
        </p:blipFill>
        <p:spPr>
          <a:xfrm>
            <a:off x="4682081" y="4460725"/>
            <a:ext cx="2827838" cy="1972831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B9717B84-2373-9F60-B693-DFCADEE6FF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038"/>
          <a:stretch/>
        </p:blipFill>
        <p:spPr>
          <a:xfrm>
            <a:off x="8079544" y="4023065"/>
            <a:ext cx="2745763" cy="2061478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D046EA1E-82A5-964F-B66B-9D6C2B556CF8}"/>
              </a:ext>
            </a:extLst>
          </p:cNvPr>
          <p:cNvSpPr txBox="1"/>
          <p:nvPr/>
        </p:nvSpPr>
        <p:spPr>
          <a:xfrm>
            <a:off x="9292694" y="5185268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62 %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BAA54B8-380A-64EC-106A-A141E932D3D0}"/>
              </a:ext>
            </a:extLst>
          </p:cNvPr>
          <p:cNvSpPr txBox="1"/>
          <p:nvPr/>
        </p:nvSpPr>
        <p:spPr>
          <a:xfrm>
            <a:off x="8438211" y="4747871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33 %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C25A00B-0B5A-82ED-BFE2-CD9D42620FB6}"/>
              </a:ext>
            </a:extLst>
          </p:cNvPr>
          <p:cNvSpPr txBox="1"/>
          <p:nvPr/>
        </p:nvSpPr>
        <p:spPr>
          <a:xfrm>
            <a:off x="8954596" y="3752315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5 %</a:t>
            </a:r>
          </a:p>
        </p:txBody>
      </p:sp>
      <p:sp>
        <p:nvSpPr>
          <p:cNvPr id="22" name="Tekstballon: rechthoek met afgeronde hoeken 21">
            <a:extLst>
              <a:ext uri="{FF2B5EF4-FFF2-40B4-BE49-F238E27FC236}">
                <a16:creationId xmlns:a16="http://schemas.microsoft.com/office/drawing/2014/main" id="{CE6CDE0C-D31F-48A3-E9AB-824006F25024}"/>
              </a:ext>
            </a:extLst>
          </p:cNvPr>
          <p:cNvSpPr/>
          <p:nvPr/>
        </p:nvSpPr>
        <p:spPr>
          <a:xfrm>
            <a:off x="8930925" y="2784975"/>
            <a:ext cx="2041876" cy="656988"/>
          </a:xfrm>
          <a:prstGeom prst="wedgeRoundRectCallout">
            <a:avLst>
              <a:gd name="adj1" fmla="val -31830"/>
              <a:gd name="adj2" fmla="val 929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Doe bonnen</a:t>
            </a:r>
          </a:p>
        </p:txBody>
      </p:sp>
    </p:spTree>
    <p:extLst>
      <p:ext uri="{BB962C8B-B14F-4D97-AF65-F5344CB8AC3E}">
        <p14:creationId xmlns:p14="http://schemas.microsoft.com/office/powerpoint/2010/main" val="248714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3DA0E10-9F2D-D83D-37BF-AD2EA670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25-04-2023</a:t>
            </a: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618F19-67B2-DC6B-4D07-14863F4F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8E79FC-CDBF-0755-0343-3B2A525C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17" name="Grafiek 16">
            <a:extLst>
              <a:ext uri="{FF2B5EF4-FFF2-40B4-BE49-F238E27FC236}">
                <a16:creationId xmlns:a16="http://schemas.microsoft.com/office/drawing/2014/main" id="{A59F079A-E507-FF33-FB72-73A5373FF5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5566529"/>
              </p:ext>
            </p:extLst>
          </p:nvPr>
        </p:nvGraphicFramePr>
        <p:xfrm>
          <a:off x="2053946" y="1036468"/>
          <a:ext cx="7835777" cy="478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26C15AFA-E8E7-4588-CC1D-E9EA15AF7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052" y="391454"/>
            <a:ext cx="855342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0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 dirty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11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43269" y="933307"/>
            <a:ext cx="5752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UITGEGEVEN AAN ORGANISATIE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AE1919E-A794-DFC0-4195-A0CAC0147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91" y="1734297"/>
            <a:ext cx="5548261" cy="338940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DF3745E-87F7-EB6A-1175-7DE17C6E2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270" y="1998616"/>
            <a:ext cx="5052659" cy="308664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962C57C-7291-2071-20FC-C54F7F7B1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008" y="933307"/>
            <a:ext cx="8547333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12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12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00C5A9D-8A8D-919A-D79D-2F9CB03E2D1E}"/>
              </a:ext>
            </a:extLst>
          </p:cNvPr>
          <p:cNvSpPr txBox="1"/>
          <p:nvPr/>
        </p:nvSpPr>
        <p:spPr>
          <a:xfrm>
            <a:off x="736846" y="1123794"/>
            <a:ext cx="509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Verschil in prijs inwoner/niet-inwoner?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320A98-99DF-9702-C0EA-82F4028B4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170" y="385064"/>
            <a:ext cx="8553429" cy="49991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18C2798-F213-1084-CBFA-FD89ED2127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40" t="57929" r="78082" b="26537"/>
          <a:stretch/>
        </p:blipFill>
        <p:spPr>
          <a:xfrm>
            <a:off x="2489409" y="1593247"/>
            <a:ext cx="2583402" cy="183575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1B862736-DA91-1974-0367-3537382A54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9" t="57929" r="94328" b="26537"/>
          <a:stretch/>
        </p:blipFill>
        <p:spPr>
          <a:xfrm>
            <a:off x="1070548" y="1559926"/>
            <a:ext cx="1717039" cy="2477963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8BDE9EA2-4E1E-787A-F7F8-5C84460C8902}"/>
              </a:ext>
            </a:extLst>
          </p:cNvPr>
          <p:cNvSpPr txBox="1"/>
          <p:nvPr/>
        </p:nvSpPr>
        <p:spPr>
          <a:xfrm>
            <a:off x="3411909" y="2677753"/>
            <a:ext cx="73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89 %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0C090F5-AAA1-3F63-5F6C-2E5849F12C1D}"/>
              </a:ext>
            </a:extLst>
          </p:cNvPr>
          <p:cNvSpPr txBox="1"/>
          <p:nvPr/>
        </p:nvSpPr>
        <p:spPr>
          <a:xfrm>
            <a:off x="5672831" y="1123794"/>
            <a:ext cx="641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Krijgt organisatie percentage van de inkomsten uit deelnames? 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7C3B49B-B546-6671-A807-249260525EF6}"/>
              </a:ext>
            </a:extLst>
          </p:cNvPr>
          <p:cNvSpPr txBox="1"/>
          <p:nvPr/>
        </p:nvSpPr>
        <p:spPr>
          <a:xfrm>
            <a:off x="5672830" y="4097310"/>
            <a:ext cx="641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Krijgt sportdienst percentage van de inkomsten uit deelnames? 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83AF7B3C-3792-ABF6-DED5-C5E1911DC2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1" t="54252" r="94096" b="30041"/>
          <a:stretch/>
        </p:blipFill>
        <p:spPr>
          <a:xfrm>
            <a:off x="6613864" y="1903143"/>
            <a:ext cx="1296139" cy="149604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63B3B4AC-5189-F1E7-C42E-0E5A02329A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589" r="73120" b="5087"/>
          <a:stretch/>
        </p:blipFill>
        <p:spPr>
          <a:xfrm>
            <a:off x="6613864" y="4855406"/>
            <a:ext cx="1518823" cy="1249534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0880ABF1-9D0F-031C-7EB1-8D987FC82CE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307"/>
          <a:stretch/>
        </p:blipFill>
        <p:spPr>
          <a:xfrm>
            <a:off x="8153399" y="1997020"/>
            <a:ext cx="1923127" cy="138581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497E8479-0C93-4FFC-97ED-B911688068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68" t="65589"/>
          <a:stretch/>
        </p:blipFill>
        <p:spPr>
          <a:xfrm>
            <a:off x="8442664" y="4970343"/>
            <a:ext cx="1633862" cy="1249534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5BD4C1FF-EB9F-5F9B-7F18-87D1A716C67C}"/>
              </a:ext>
            </a:extLst>
          </p:cNvPr>
          <p:cNvSpPr txBox="1"/>
          <p:nvPr/>
        </p:nvSpPr>
        <p:spPr>
          <a:xfrm>
            <a:off x="8512906" y="2726929"/>
            <a:ext cx="73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68 %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1A1EFB3D-5A9F-4799-7935-804C0D9F09FE}"/>
              </a:ext>
            </a:extLst>
          </p:cNvPr>
          <p:cNvSpPr txBox="1"/>
          <p:nvPr/>
        </p:nvSpPr>
        <p:spPr>
          <a:xfrm>
            <a:off x="8534508" y="5480173"/>
            <a:ext cx="73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58 %</a:t>
            </a:r>
          </a:p>
        </p:txBody>
      </p:sp>
    </p:spTree>
    <p:extLst>
      <p:ext uri="{BB962C8B-B14F-4D97-AF65-F5344CB8AC3E}">
        <p14:creationId xmlns:p14="http://schemas.microsoft.com/office/powerpoint/2010/main" val="3548509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13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00C5A9D-8A8D-919A-D79D-2F9CB03E2D1E}"/>
              </a:ext>
            </a:extLst>
          </p:cNvPr>
          <p:cNvSpPr txBox="1"/>
          <p:nvPr/>
        </p:nvSpPr>
        <p:spPr>
          <a:xfrm>
            <a:off x="736846" y="1123794"/>
            <a:ext cx="673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We kiezen de organisatie waarmee we samen werken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320A98-99DF-9702-C0EA-82F4028B4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170" y="385064"/>
            <a:ext cx="8553429" cy="49991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8EF579B-7E9D-A4DC-EE17-124FD8A5C7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9" t="55364" r="79030" b="28133"/>
          <a:stretch/>
        </p:blipFill>
        <p:spPr>
          <a:xfrm>
            <a:off x="933623" y="1851225"/>
            <a:ext cx="10148915" cy="295159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12FCD79E-E301-731C-2F24-D42C22E18733}"/>
              </a:ext>
            </a:extLst>
          </p:cNvPr>
          <p:cNvSpPr txBox="1"/>
          <p:nvPr/>
        </p:nvSpPr>
        <p:spPr>
          <a:xfrm>
            <a:off x="10005134" y="3266983"/>
            <a:ext cx="75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32%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889BCBE-8356-CA74-5F44-766195F5FF08}"/>
              </a:ext>
            </a:extLst>
          </p:cNvPr>
          <p:cNvSpPr txBox="1"/>
          <p:nvPr/>
        </p:nvSpPr>
        <p:spPr>
          <a:xfrm>
            <a:off x="9250532" y="3859082"/>
            <a:ext cx="75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26%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4AD2B07-3B56-8224-F362-523F3C041388}"/>
              </a:ext>
            </a:extLst>
          </p:cNvPr>
          <p:cNvSpPr txBox="1"/>
          <p:nvPr/>
        </p:nvSpPr>
        <p:spPr>
          <a:xfrm>
            <a:off x="8495930" y="3378367"/>
            <a:ext cx="75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16%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1C6D52E-9B90-6899-A83C-8DCF931F5B06}"/>
              </a:ext>
            </a:extLst>
          </p:cNvPr>
          <p:cNvSpPr txBox="1"/>
          <p:nvPr/>
        </p:nvSpPr>
        <p:spPr>
          <a:xfrm>
            <a:off x="8710474" y="2645320"/>
            <a:ext cx="75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21%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A2A7919-5B33-3E76-707F-A0041BD68FFA}"/>
              </a:ext>
            </a:extLst>
          </p:cNvPr>
          <p:cNvSpPr txBox="1"/>
          <p:nvPr/>
        </p:nvSpPr>
        <p:spPr>
          <a:xfrm>
            <a:off x="9528700" y="1851225"/>
            <a:ext cx="75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5%</a:t>
            </a:r>
          </a:p>
        </p:txBody>
      </p:sp>
      <p:sp>
        <p:nvSpPr>
          <p:cNvPr id="16" name="Tekstballon: rechthoek met afgeronde hoeken 15">
            <a:extLst>
              <a:ext uri="{FF2B5EF4-FFF2-40B4-BE49-F238E27FC236}">
                <a16:creationId xmlns:a16="http://schemas.microsoft.com/office/drawing/2014/main" id="{3498AA4C-A116-378F-F059-C88A0707087E}"/>
              </a:ext>
            </a:extLst>
          </p:cNvPr>
          <p:cNvSpPr/>
          <p:nvPr/>
        </p:nvSpPr>
        <p:spPr>
          <a:xfrm>
            <a:off x="1908232" y="4802819"/>
            <a:ext cx="4599100" cy="1420428"/>
          </a:xfrm>
          <a:prstGeom prst="wedgeRoundRectCallout">
            <a:avLst>
              <a:gd name="adj1" fmla="val -40750"/>
              <a:gd name="adj2" fmla="val -7289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tx1"/>
                </a:solidFill>
              </a:rPr>
              <a:t>* Jarenlang zelfde organisatie, </a:t>
            </a:r>
          </a:p>
          <a:p>
            <a:r>
              <a:rPr lang="nl-BE" sz="1600" dirty="0">
                <a:solidFill>
                  <a:schemeClr val="tx1"/>
                </a:solidFill>
              </a:rPr>
              <a:t>* Op basis van ervaringen</a:t>
            </a:r>
          </a:p>
          <a:p>
            <a:r>
              <a:rPr lang="nl-BE" sz="1600" dirty="0">
                <a:solidFill>
                  <a:schemeClr val="tx1"/>
                </a:solidFill>
              </a:rPr>
              <a:t>* Op basis van aanbieders in de eigen gemeente  </a:t>
            </a:r>
          </a:p>
        </p:txBody>
      </p:sp>
    </p:spTree>
    <p:extLst>
      <p:ext uri="{BB962C8B-B14F-4D97-AF65-F5344CB8AC3E}">
        <p14:creationId xmlns:p14="http://schemas.microsoft.com/office/powerpoint/2010/main" val="1599911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14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00C5A9D-8A8D-919A-D79D-2F9CB03E2D1E}"/>
              </a:ext>
            </a:extLst>
          </p:cNvPr>
          <p:cNvSpPr txBox="1"/>
          <p:nvPr/>
        </p:nvSpPr>
        <p:spPr>
          <a:xfrm>
            <a:off x="736846" y="1123794"/>
            <a:ext cx="4483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organisatie staat in voor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320A98-99DF-9702-C0EA-82F4028B4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170" y="385064"/>
            <a:ext cx="8553429" cy="49991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78D7FD3-EFED-D071-902C-80F28C48DE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" t="50000" r="90945" b="23517"/>
          <a:stretch/>
        </p:blipFill>
        <p:spPr>
          <a:xfrm>
            <a:off x="177397" y="1875407"/>
            <a:ext cx="2043520" cy="247465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BFA0E5C2-26F5-EBA3-BECC-A879645C5A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33" t="50000" r="75912" b="23517"/>
          <a:stretch/>
        </p:blipFill>
        <p:spPr>
          <a:xfrm>
            <a:off x="8359858" y="3491027"/>
            <a:ext cx="3744000" cy="2973332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FFAEAA06-743D-E4F2-4E12-F62058D0F79D}"/>
              </a:ext>
            </a:extLst>
          </p:cNvPr>
          <p:cNvSpPr txBox="1"/>
          <p:nvPr/>
        </p:nvSpPr>
        <p:spPr>
          <a:xfrm>
            <a:off x="6999375" y="3359629"/>
            <a:ext cx="4483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sportdienst staat in voor 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A3C144D-0E4D-58AA-9955-2FB734442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" t="50000" r="90945" b="23517"/>
          <a:stretch/>
        </p:blipFill>
        <p:spPr>
          <a:xfrm>
            <a:off x="6128257" y="3881700"/>
            <a:ext cx="2043520" cy="24746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F61E666-033E-D030-B28B-589C24E862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06" t="43906" r="75024" b="29557"/>
          <a:stretch/>
        </p:blipFill>
        <p:spPr>
          <a:xfrm>
            <a:off x="2493885" y="1811045"/>
            <a:ext cx="3591775" cy="253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24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15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Kansentarief?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SPORTKAMPEN UITGEGEVEN AAN ORGANISATIE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1E040B5-76CA-4B62-9F20-98F707AA1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3" t="47357" r="94102" b="38157"/>
          <a:stretch/>
        </p:blipFill>
        <p:spPr>
          <a:xfrm>
            <a:off x="559293" y="1369633"/>
            <a:ext cx="1757780" cy="214592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C76C8F6E-5C19-A61C-8BA8-638E0A1033D3}"/>
              </a:ext>
            </a:extLst>
          </p:cNvPr>
          <p:cNvSpPr txBox="1"/>
          <p:nvPr/>
        </p:nvSpPr>
        <p:spPr>
          <a:xfrm>
            <a:off x="3905434" y="4014187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Specifieer kansentarief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E66776F-EA3A-15FA-C57A-F4ACF24E0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0" t="53829" r="91187" b="31716"/>
          <a:stretch/>
        </p:blipFill>
        <p:spPr>
          <a:xfrm>
            <a:off x="4682081" y="4460725"/>
            <a:ext cx="2827838" cy="19728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D9ADBEB-03CD-1EC0-C901-DB6B9F3A54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74" t="45631" r="78665" b="38487"/>
          <a:stretch/>
        </p:blipFill>
        <p:spPr>
          <a:xfrm>
            <a:off x="2379626" y="1522870"/>
            <a:ext cx="1757780" cy="15049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FDBC9CB-A516-B8F8-C29E-6305038899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74" t="65660" r="78665" b="12945"/>
          <a:stretch/>
        </p:blipFill>
        <p:spPr>
          <a:xfrm>
            <a:off x="8548376" y="4032808"/>
            <a:ext cx="2021986" cy="2332016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17EC7EB-2156-BD6A-AF9A-EDF3EFFA65E7}"/>
              </a:ext>
            </a:extLst>
          </p:cNvPr>
          <p:cNvSpPr txBox="1"/>
          <p:nvPr/>
        </p:nvSpPr>
        <p:spPr>
          <a:xfrm>
            <a:off x="3141954" y="2414031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63%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046EA1E-82A5-964F-B66B-9D6C2B556CF8}"/>
              </a:ext>
            </a:extLst>
          </p:cNvPr>
          <p:cNvSpPr txBox="1"/>
          <p:nvPr/>
        </p:nvSpPr>
        <p:spPr>
          <a:xfrm>
            <a:off x="9560881" y="5198816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50 %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BAA54B8-380A-64EC-106A-A141E932D3D0}"/>
              </a:ext>
            </a:extLst>
          </p:cNvPr>
          <p:cNvSpPr txBox="1"/>
          <p:nvPr/>
        </p:nvSpPr>
        <p:spPr>
          <a:xfrm>
            <a:off x="8816653" y="5364861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42 %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C25A00B-0B5A-82ED-BFE2-CD9D42620FB6}"/>
              </a:ext>
            </a:extLst>
          </p:cNvPr>
          <p:cNvSpPr txBox="1"/>
          <p:nvPr/>
        </p:nvSpPr>
        <p:spPr>
          <a:xfrm>
            <a:off x="9139562" y="4620049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8 %</a:t>
            </a:r>
          </a:p>
        </p:txBody>
      </p:sp>
    </p:spTree>
    <p:extLst>
      <p:ext uri="{BB962C8B-B14F-4D97-AF65-F5344CB8AC3E}">
        <p14:creationId xmlns:p14="http://schemas.microsoft.com/office/powerpoint/2010/main" val="428263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38F8B-48E3-D962-AE74-13E4BFE6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l-BE" dirty="0"/>
            </a:br>
            <a:r>
              <a:rPr lang="nl-BE" dirty="0"/>
              <a:t>Lessenreeksen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81F777-0E5F-3E5F-18E0-1F61B6B34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049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3DA0E10-9F2D-D83D-37BF-AD2EA670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618F19-67B2-DC6B-4D07-14863F4F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8E79FC-CDBF-0755-0343-3B2A525C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17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04464A7-2184-C22B-A2A2-5D99DB8E64D7}"/>
              </a:ext>
            </a:extLst>
          </p:cNvPr>
          <p:cNvSpPr txBox="1"/>
          <p:nvPr/>
        </p:nvSpPr>
        <p:spPr>
          <a:xfrm>
            <a:off x="1305017" y="852256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Organiseert je stad/gemeente lessenreeksen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C823D7A-3CA4-4EC1-FB28-32DD59A1A3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6" t="64779" r="92519" b="22885"/>
          <a:stretch/>
        </p:blipFill>
        <p:spPr>
          <a:xfrm>
            <a:off x="1154097" y="1809010"/>
            <a:ext cx="3418836" cy="246039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B8459EB-80EF-E08E-1346-5B45336DCF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09" t="41748" r="78884" b="40206"/>
          <a:stretch/>
        </p:blipFill>
        <p:spPr>
          <a:xfrm>
            <a:off x="5370990" y="1499908"/>
            <a:ext cx="3239610" cy="3079267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5734A09-01E1-EA24-41C1-4ACA593AF055}"/>
              </a:ext>
            </a:extLst>
          </p:cNvPr>
          <p:cNvSpPr txBox="1"/>
          <p:nvPr/>
        </p:nvSpPr>
        <p:spPr>
          <a:xfrm>
            <a:off x="6861699" y="3429000"/>
            <a:ext cx="75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81%</a:t>
            </a:r>
          </a:p>
        </p:txBody>
      </p:sp>
    </p:spTree>
    <p:extLst>
      <p:ext uri="{BB962C8B-B14F-4D97-AF65-F5344CB8AC3E}">
        <p14:creationId xmlns:p14="http://schemas.microsoft.com/office/powerpoint/2010/main" val="2613921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18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Inschrijven moet 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IN EIGEN BEHEER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3762858-D2F3-2924-B51D-E09D013CA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4" t="70798" r="91056" b="20226"/>
          <a:stretch/>
        </p:blipFill>
        <p:spPr>
          <a:xfrm>
            <a:off x="372121" y="1365683"/>
            <a:ext cx="2699553" cy="112494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63AEE56-0781-507F-2FBB-2F8605E60D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36" t="66775" r="78665" b="17044"/>
          <a:stretch/>
        </p:blipFill>
        <p:spPr>
          <a:xfrm>
            <a:off x="824915" y="2343356"/>
            <a:ext cx="1913847" cy="163343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17EC7EB-2156-BD6A-AF9A-EDF3EFFA65E7}"/>
              </a:ext>
            </a:extLst>
          </p:cNvPr>
          <p:cNvSpPr txBox="1"/>
          <p:nvPr/>
        </p:nvSpPr>
        <p:spPr>
          <a:xfrm>
            <a:off x="1772219" y="3126409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56%</a:t>
            </a:r>
          </a:p>
        </p:txBody>
      </p:sp>
      <p:graphicFrame>
        <p:nvGraphicFramePr>
          <p:cNvPr id="14" name="Tabel 16">
            <a:extLst>
              <a:ext uri="{FF2B5EF4-FFF2-40B4-BE49-F238E27FC236}">
                <a16:creationId xmlns:a16="http://schemas.microsoft.com/office/drawing/2014/main" id="{146B01CD-FD5C-E97F-DDE6-AA208EAEB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093193"/>
              </p:ext>
            </p:extLst>
          </p:nvPr>
        </p:nvGraphicFramePr>
        <p:xfrm>
          <a:off x="3325919" y="1027107"/>
          <a:ext cx="8128000" cy="40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003322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31209634"/>
                    </a:ext>
                  </a:extLst>
                </a:gridCol>
                <a:gridCol w="2038166">
                  <a:extLst>
                    <a:ext uri="{9D8B030D-6E8A-4147-A177-3AD203B41FA5}">
                      <a16:colId xmlns:a16="http://schemas.microsoft.com/office/drawing/2014/main" val="3882788006"/>
                    </a:ext>
                  </a:extLst>
                </a:gridCol>
                <a:gridCol w="2025834">
                  <a:extLst>
                    <a:ext uri="{9D8B030D-6E8A-4147-A177-3AD203B41FA5}">
                      <a16:colId xmlns:a16="http://schemas.microsoft.com/office/drawing/2014/main" val="20235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Prijs 10 lessen </a:t>
                      </a:r>
                      <a:r>
                        <a:rPr lang="nl-BE" sz="1400" dirty="0" err="1"/>
                        <a:t>volw</a:t>
                      </a:r>
                      <a:r>
                        <a:rPr lang="nl-BE" sz="1400" dirty="0"/>
                        <a:t> duurste tarief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Prijs 10 lessen </a:t>
                      </a:r>
                      <a:r>
                        <a:rPr lang="nl-BE" sz="1400" dirty="0" err="1"/>
                        <a:t>volw</a:t>
                      </a:r>
                      <a:r>
                        <a:rPr lang="nl-BE" sz="1400" dirty="0"/>
                        <a:t> goedkoopste tarief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Prijs 10 lessen kinderen duurste tarief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Prijs 10 lessen kinderen goedkoopste tarief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01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15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15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15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15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5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20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20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16,5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16,50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5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25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26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20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20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8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30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30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25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30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4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50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40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35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40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8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55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50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40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50 euro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6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60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55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50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2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80 euro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80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5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="1" dirty="0">
                          <a:solidFill>
                            <a:schemeClr val="accent6"/>
                          </a:solidFill>
                        </a:rPr>
                        <a:t>GEM: 45,33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b="1" dirty="0">
                          <a:solidFill>
                            <a:schemeClr val="accent6"/>
                          </a:solidFill>
                        </a:rPr>
                        <a:t>GEM: 29,60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b="1" dirty="0">
                          <a:solidFill>
                            <a:schemeClr val="accent6"/>
                          </a:solidFill>
                        </a:rPr>
                        <a:t>GEM: 37,00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b="1" dirty="0">
                          <a:solidFill>
                            <a:schemeClr val="accent6"/>
                          </a:solidFill>
                        </a:rPr>
                        <a:t>GEM: 27,39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68141"/>
                  </a:ext>
                </a:extLst>
              </a:tr>
            </a:tbl>
          </a:graphicData>
        </a:graphic>
      </p:graphicFrame>
      <p:sp>
        <p:nvSpPr>
          <p:cNvPr id="17" name="Tekstvak 16">
            <a:extLst>
              <a:ext uri="{FF2B5EF4-FFF2-40B4-BE49-F238E27FC236}">
                <a16:creationId xmlns:a16="http://schemas.microsoft.com/office/drawing/2014/main" id="{731B4CFD-C1A5-F338-9D8B-91617D098C09}"/>
              </a:ext>
            </a:extLst>
          </p:cNvPr>
          <p:cNvSpPr txBox="1"/>
          <p:nvPr/>
        </p:nvSpPr>
        <p:spPr>
          <a:xfrm>
            <a:off x="1038688" y="5388746"/>
            <a:ext cx="10484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Prijzen 10 beurtenkaarten </a:t>
            </a:r>
            <a:r>
              <a:rPr lang="nl-BE" dirty="0" err="1"/>
              <a:t>volw</a:t>
            </a:r>
            <a:r>
              <a:rPr lang="nl-BE" dirty="0"/>
              <a:t>: tussen 13,70 en 55 euro  - 20 euro was meest gegeven antwoord</a:t>
            </a:r>
          </a:p>
          <a:p>
            <a:r>
              <a:rPr lang="nl-BE" dirty="0"/>
              <a:t>Prijzen 10 beurtenkaarten kind: tussen 11,20 en 35 euro – slechts 2 gemeenten hebben dit  </a:t>
            </a:r>
          </a:p>
        </p:txBody>
      </p:sp>
      <p:sp>
        <p:nvSpPr>
          <p:cNvPr id="22" name="Pijl: omlaag 21">
            <a:extLst>
              <a:ext uri="{FF2B5EF4-FFF2-40B4-BE49-F238E27FC236}">
                <a16:creationId xmlns:a16="http://schemas.microsoft.com/office/drawing/2014/main" id="{26BE7A65-90F0-49AD-DB94-B44E4FF45E27}"/>
              </a:ext>
            </a:extLst>
          </p:cNvPr>
          <p:cNvSpPr/>
          <p:nvPr/>
        </p:nvSpPr>
        <p:spPr>
          <a:xfrm rot="20182007">
            <a:off x="1607238" y="3531366"/>
            <a:ext cx="426840" cy="1722614"/>
          </a:xfrm>
          <a:prstGeom prst="downArrow">
            <a:avLst>
              <a:gd name="adj1" fmla="val 43939"/>
              <a:gd name="adj2" fmla="val 5000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6758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19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Kansentarief?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IN EIGEN BEHEER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1E040B5-76CA-4B62-9F20-98F707AA1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3" t="47357" r="94102" b="38157"/>
          <a:stretch/>
        </p:blipFill>
        <p:spPr>
          <a:xfrm>
            <a:off x="559293" y="1369633"/>
            <a:ext cx="1757780" cy="214592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C76C8F6E-5C19-A61C-8BA8-638E0A1033D3}"/>
              </a:ext>
            </a:extLst>
          </p:cNvPr>
          <p:cNvSpPr txBox="1"/>
          <p:nvPr/>
        </p:nvSpPr>
        <p:spPr>
          <a:xfrm>
            <a:off x="3905434" y="4014187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Specifieer kansentarief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E66776F-EA3A-15FA-C57A-F4ACF24E0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0" t="53829" r="91187" b="31716"/>
          <a:stretch/>
        </p:blipFill>
        <p:spPr>
          <a:xfrm>
            <a:off x="4682081" y="4460725"/>
            <a:ext cx="2827838" cy="197283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9BF0C2-7778-6AB7-6E27-041883E42C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03" t="50000" r="43448" b="25670"/>
          <a:stretch/>
        </p:blipFill>
        <p:spPr>
          <a:xfrm>
            <a:off x="2317073" y="1362512"/>
            <a:ext cx="2538706" cy="1914341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17EC7EB-2156-BD6A-AF9A-EDF3EFFA65E7}"/>
              </a:ext>
            </a:extLst>
          </p:cNvPr>
          <p:cNvSpPr txBox="1"/>
          <p:nvPr/>
        </p:nvSpPr>
        <p:spPr>
          <a:xfrm>
            <a:off x="3141954" y="2437660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66 %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717A6A3-4AE0-081B-255A-5CA8614D1E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403" t="58533" r="47759" b="16387"/>
          <a:stretch/>
        </p:blipFill>
        <p:spPr>
          <a:xfrm>
            <a:off x="8153400" y="4039456"/>
            <a:ext cx="2398987" cy="2445651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D046EA1E-82A5-964F-B66B-9D6C2B556CF8}"/>
              </a:ext>
            </a:extLst>
          </p:cNvPr>
          <p:cNvSpPr txBox="1"/>
          <p:nvPr/>
        </p:nvSpPr>
        <p:spPr>
          <a:xfrm>
            <a:off x="9139562" y="5555452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65 %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BAA54B8-380A-64EC-106A-A141E932D3D0}"/>
              </a:ext>
            </a:extLst>
          </p:cNvPr>
          <p:cNvSpPr txBox="1"/>
          <p:nvPr/>
        </p:nvSpPr>
        <p:spPr>
          <a:xfrm>
            <a:off x="8461243" y="4739645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30 %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C25A00B-0B5A-82ED-BFE2-CD9D42620FB6}"/>
              </a:ext>
            </a:extLst>
          </p:cNvPr>
          <p:cNvSpPr txBox="1"/>
          <p:nvPr/>
        </p:nvSpPr>
        <p:spPr>
          <a:xfrm>
            <a:off x="8931574" y="3931293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5 %</a:t>
            </a:r>
          </a:p>
        </p:txBody>
      </p:sp>
    </p:spTree>
    <p:extLst>
      <p:ext uri="{BB962C8B-B14F-4D97-AF65-F5344CB8AC3E}">
        <p14:creationId xmlns:p14="http://schemas.microsoft.com/office/powerpoint/2010/main" val="3771724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20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Lesgevers worden betaald via 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IN EIGEN BEHEER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0C65AAD-8973-DB41-6CC5-775798C4F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" t="45847" r="75243" b="29126"/>
          <a:stretch/>
        </p:blipFill>
        <p:spPr>
          <a:xfrm>
            <a:off x="761629" y="1398984"/>
            <a:ext cx="10668741" cy="3879543"/>
          </a:xfrm>
          <a:prstGeom prst="rect">
            <a:avLst/>
          </a:prstGeom>
        </p:spPr>
      </p:pic>
      <p:sp>
        <p:nvSpPr>
          <p:cNvPr id="13" name="Tekstballon: rechthoek met afgeronde hoeken 12">
            <a:extLst>
              <a:ext uri="{FF2B5EF4-FFF2-40B4-BE49-F238E27FC236}">
                <a16:creationId xmlns:a16="http://schemas.microsoft.com/office/drawing/2014/main" id="{8327B1AC-7702-030A-BE05-63543445CD13}"/>
              </a:ext>
            </a:extLst>
          </p:cNvPr>
          <p:cNvSpPr/>
          <p:nvPr/>
        </p:nvSpPr>
        <p:spPr>
          <a:xfrm>
            <a:off x="1908232" y="5193437"/>
            <a:ext cx="3391737" cy="656947"/>
          </a:xfrm>
          <a:prstGeom prst="wedgeRoundRectCallout">
            <a:avLst>
              <a:gd name="adj1" fmla="val -40750"/>
              <a:gd name="adj2" fmla="val -7289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 err="1">
                <a:solidFill>
                  <a:schemeClr val="tx1"/>
                </a:solidFill>
              </a:rPr>
              <a:t>Sportburo</a:t>
            </a:r>
            <a:r>
              <a:rPr lang="nl-BE" sz="1600" dirty="0">
                <a:solidFill>
                  <a:schemeClr val="tx1"/>
                </a:solidFill>
              </a:rPr>
              <a:t> </a:t>
            </a:r>
          </a:p>
          <a:p>
            <a:r>
              <a:rPr lang="nl-BE" sz="1600" dirty="0">
                <a:solidFill>
                  <a:schemeClr val="tx1"/>
                </a:solidFill>
              </a:rPr>
              <a:t>Eigen lesgevers </a:t>
            </a:r>
          </a:p>
        </p:txBody>
      </p:sp>
    </p:spTree>
    <p:extLst>
      <p:ext uri="{BB962C8B-B14F-4D97-AF65-F5344CB8AC3E}">
        <p14:creationId xmlns:p14="http://schemas.microsoft.com/office/powerpoint/2010/main" val="1515953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21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We kiezen organisatie waarmee we samenwerken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UITGEGEVEN AAN ORGANISATIE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C331002-58EA-987E-D08B-8C0A704A1A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7" t="56705" r="47500" b="21686"/>
          <a:stretch/>
        </p:blipFill>
        <p:spPr>
          <a:xfrm>
            <a:off x="559293" y="1873469"/>
            <a:ext cx="10595501" cy="268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89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22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organisatie staat in voor 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UITGEGEVEN AAN ORGANISATIE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A168FC3-9E4A-3785-4367-D7583C823E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8" t="51800" r="77242" b="10652"/>
          <a:stretch/>
        </p:blipFill>
        <p:spPr>
          <a:xfrm>
            <a:off x="99343" y="1398984"/>
            <a:ext cx="2110457" cy="254280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6F0F649-FEAC-A9C8-F629-4819CAAF01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36" t="51800" r="41034" b="10652"/>
          <a:stretch/>
        </p:blipFill>
        <p:spPr>
          <a:xfrm>
            <a:off x="2369548" y="1230466"/>
            <a:ext cx="3531142" cy="273893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73BF547-D086-F9C6-A613-42B3CE090D48}"/>
              </a:ext>
            </a:extLst>
          </p:cNvPr>
          <p:cNvSpPr txBox="1"/>
          <p:nvPr/>
        </p:nvSpPr>
        <p:spPr>
          <a:xfrm>
            <a:off x="6509049" y="3482532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sportdienst staat in voor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D164C91-05E3-127A-BEE3-83E1A9B531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8" t="51800" r="77242" b="10652"/>
          <a:stretch/>
        </p:blipFill>
        <p:spPr>
          <a:xfrm>
            <a:off x="6107196" y="3996038"/>
            <a:ext cx="1981098" cy="238694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116CB7A-FFEC-68E7-9E70-CB626CA5AE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62" t="47969" r="38276" b="14636"/>
          <a:stretch/>
        </p:blipFill>
        <p:spPr>
          <a:xfrm>
            <a:off x="8127713" y="3851864"/>
            <a:ext cx="4014297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811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23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6093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Krijgt organisatie percentage inkomsten uit deelnames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7ECF83-33B5-0958-BB4F-EA13D72B241F}"/>
              </a:ext>
            </a:extLst>
          </p:cNvPr>
          <p:cNvSpPr txBox="1"/>
          <p:nvPr/>
        </p:nvSpPr>
        <p:spPr>
          <a:xfrm>
            <a:off x="3141954" y="323284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UITGEGEVEN AAN ORGANISATIE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9F1742D-CC13-F87D-167A-227BB556F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48" t="52108" r="46897" b="23984"/>
          <a:stretch/>
        </p:blipFill>
        <p:spPr>
          <a:xfrm>
            <a:off x="2862756" y="1398984"/>
            <a:ext cx="2351688" cy="215802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283CD43-472B-43DD-5E1F-7BC801D0B3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7" t="52108" r="86724" b="23984"/>
          <a:stretch/>
        </p:blipFill>
        <p:spPr>
          <a:xfrm>
            <a:off x="653886" y="1230466"/>
            <a:ext cx="1658389" cy="2566901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FBB7DFF-B339-C2F3-5DEE-C8FB121B4D5C}"/>
              </a:ext>
            </a:extLst>
          </p:cNvPr>
          <p:cNvSpPr txBox="1"/>
          <p:nvPr/>
        </p:nvSpPr>
        <p:spPr>
          <a:xfrm>
            <a:off x="5106522" y="3725524"/>
            <a:ext cx="6093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Krijgt sportdienst percentage inkomsten uit deelnames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FDF56A8-2277-A834-4A29-7980B03332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7" t="57550" r="86724" b="33052"/>
          <a:stretch/>
        </p:blipFill>
        <p:spPr>
          <a:xfrm>
            <a:off x="5266805" y="4677595"/>
            <a:ext cx="1658389" cy="100899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96204A2-94B4-1200-C837-DBA1F871D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45" t="59709" r="47414" b="15158"/>
          <a:stretch/>
        </p:blipFill>
        <p:spPr>
          <a:xfrm>
            <a:off x="7619999" y="4263373"/>
            <a:ext cx="2238703" cy="2146993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66A61343-E472-2457-CD22-9627B9C4983C}"/>
              </a:ext>
            </a:extLst>
          </p:cNvPr>
          <p:cNvSpPr txBox="1"/>
          <p:nvPr/>
        </p:nvSpPr>
        <p:spPr>
          <a:xfrm>
            <a:off x="5654567" y="2042853"/>
            <a:ext cx="6209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Kostprijs beurtenkaarten volwassenen indien uitgegeven:</a:t>
            </a:r>
          </a:p>
          <a:p>
            <a:r>
              <a:rPr lang="nl-BE" dirty="0"/>
              <a:t>25 euro – 30 euro – 40 euro – 50 euro</a:t>
            </a:r>
          </a:p>
        </p:txBody>
      </p:sp>
    </p:spTree>
    <p:extLst>
      <p:ext uri="{BB962C8B-B14F-4D97-AF65-F5344CB8AC3E}">
        <p14:creationId xmlns:p14="http://schemas.microsoft.com/office/powerpoint/2010/main" val="444600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8BA7B3-4690-3BF6-0AF7-2351D9961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81CE847-9B1C-4E36-F3A3-C7A5D04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6CA84B-91EA-695A-59A2-BB18F9D2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24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DB11EA-6A50-DF65-6FDF-EC0E3A5A9743}"/>
              </a:ext>
            </a:extLst>
          </p:cNvPr>
          <p:cNvSpPr txBox="1"/>
          <p:nvPr/>
        </p:nvSpPr>
        <p:spPr>
          <a:xfrm>
            <a:off x="559293" y="861134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Kansentarief?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1E040B5-76CA-4B62-9F20-98F707AA1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3" t="47357" r="94102" b="38157"/>
          <a:stretch/>
        </p:blipFill>
        <p:spPr>
          <a:xfrm>
            <a:off x="559293" y="1369633"/>
            <a:ext cx="1757780" cy="214592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C76C8F6E-5C19-A61C-8BA8-638E0A1033D3}"/>
              </a:ext>
            </a:extLst>
          </p:cNvPr>
          <p:cNvSpPr txBox="1"/>
          <p:nvPr/>
        </p:nvSpPr>
        <p:spPr>
          <a:xfrm>
            <a:off x="3905434" y="4014187"/>
            <a:ext cx="53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Specifieer kansentarief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E66776F-EA3A-15FA-C57A-F4ACF24E0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0" t="53829" r="91187" b="31716"/>
          <a:stretch/>
        </p:blipFill>
        <p:spPr>
          <a:xfrm>
            <a:off x="4682081" y="4460725"/>
            <a:ext cx="2827838" cy="197283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8880C96-B240-F957-DB63-1F5D123E8ADC}"/>
              </a:ext>
            </a:extLst>
          </p:cNvPr>
          <p:cNvSpPr txBox="1"/>
          <p:nvPr/>
        </p:nvSpPr>
        <p:spPr>
          <a:xfrm>
            <a:off x="2682673" y="372893"/>
            <a:ext cx="84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6"/>
                </a:solidFill>
              </a:rPr>
              <a:t>LESSENREEKSEN UITGEGEVEN AAN ORGANISATIE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6CC53EE-5128-E2C8-B68D-F23D4DA085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58" t="39540" r="45856" b="36082"/>
          <a:stretch/>
        </p:blipFill>
        <p:spPr>
          <a:xfrm>
            <a:off x="2200201" y="1210109"/>
            <a:ext cx="2614727" cy="2188243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17EC7EB-2156-BD6A-AF9A-EDF3EFFA65E7}"/>
              </a:ext>
            </a:extLst>
          </p:cNvPr>
          <p:cNvSpPr txBox="1"/>
          <p:nvPr/>
        </p:nvSpPr>
        <p:spPr>
          <a:xfrm>
            <a:off x="3195962" y="2460388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75 %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D841284-2E60-1136-C34D-1F41F0C3DA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403" t="60846" r="46207" b="12557"/>
          <a:stretch/>
        </p:blipFill>
        <p:spPr>
          <a:xfrm>
            <a:off x="7905990" y="3862538"/>
            <a:ext cx="2696181" cy="2621010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D046EA1E-82A5-964F-B66B-9D6C2B556CF8}"/>
              </a:ext>
            </a:extLst>
          </p:cNvPr>
          <p:cNvSpPr txBox="1"/>
          <p:nvPr/>
        </p:nvSpPr>
        <p:spPr>
          <a:xfrm>
            <a:off x="9139562" y="5064201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50 %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BAA54B8-380A-64EC-106A-A141E932D3D0}"/>
              </a:ext>
            </a:extLst>
          </p:cNvPr>
          <p:cNvSpPr txBox="1"/>
          <p:nvPr/>
        </p:nvSpPr>
        <p:spPr>
          <a:xfrm>
            <a:off x="8189281" y="5173043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33 %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C25A00B-0B5A-82ED-BFE2-CD9D42620FB6}"/>
              </a:ext>
            </a:extLst>
          </p:cNvPr>
          <p:cNvSpPr txBox="1"/>
          <p:nvPr/>
        </p:nvSpPr>
        <p:spPr>
          <a:xfrm>
            <a:off x="8419325" y="4371859"/>
            <a:ext cx="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17 %</a:t>
            </a:r>
          </a:p>
        </p:txBody>
      </p:sp>
    </p:spTree>
    <p:extLst>
      <p:ext uri="{BB962C8B-B14F-4D97-AF65-F5344CB8AC3E}">
        <p14:creationId xmlns:p14="http://schemas.microsoft.com/office/powerpoint/2010/main" val="385918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6A7B7-C23F-FFCE-8FF7-493126CB3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 slot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430629-9D86-D5F9-15D5-E34335C87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1" y="1527048"/>
            <a:ext cx="6004455" cy="39319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/>
              <a:t>Veel steden/gemeenten maken combinatie uitgeven/eigen beheer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/>
              <a:t>Uitgeven is soms ook </a:t>
            </a:r>
            <a:r>
              <a:rPr lang="nl-NL" dirty="0" err="1"/>
              <a:t>ism</a:t>
            </a:r>
            <a:r>
              <a:rPr lang="nl-NL" dirty="0"/>
              <a:t> met lokale verenigingen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/>
              <a:t>Aanbod eigen clubs (kampen, stages) </a:t>
            </a:r>
            <a:r>
              <a:rPr lang="nl-NL" dirty="0">
                <a:sym typeface="Wingdings" panose="05000000000000000000" pitchFamily="2" charset="2"/>
              </a:rPr>
              <a:t> gemeente verhuurt </a:t>
            </a:r>
            <a:endParaRPr lang="nl-N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1D4F46-E196-F761-E329-5EEFFAD1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nl-BE" noProof="0">
                <a:solidFill>
                  <a:prstClr val="black">
                    <a:tint val="75000"/>
                  </a:prstClr>
                </a:solidFill>
              </a:rPr>
              <a:t>25-04-2023</a:t>
            </a:r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C771CF-5593-BA72-4173-9255C23C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nl-NL" noProof="0">
                <a:solidFill>
                  <a:prstClr val="black">
                    <a:tint val="75000"/>
                  </a:prstClr>
                </a:solidFill>
              </a:rPr>
              <a:t>Onderzoek sportpromotie 2023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1E3DC6-A9DF-3274-6A5E-932F0EE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nl-NL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25</a:t>
            </a:fld>
            <a:endParaRPr lang="nl-NL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635060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028_TF78504181_Win32" id="{1D605B26-1BD5-48B9-86CF-ADE08502F0A4}" vid="{0A6EA296-73B0-407A-9A0A-33D2140C5529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413533D-8C39-401E-8B75-B1AEEEC56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449C04-64B3-4403-94B7-8D2284C38D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DEF148-1770-458F-8F5B-C3D0A278AA97}">
  <ds:schemaRefs>
    <ds:schemaRef ds:uri="http://purl.org/dc/dcmitype/"/>
    <ds:schemaRef ds:uri="http://schemas.microsoft.com/office/2006/metadata/properties"/>
    <ds:schemaRef ds:uri="16c05727-aa75-4e4a-9b5f-8a80a1165891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71af3243-3dd4-4a8d-8c0d-dd76da1f02a5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{30920722-F6F6-42D6-B29A-281EE263F54E}tf78504181_win32</Template>
  <TotalTime>828</TotalTime>
  <Words>603</Words>
  <Application>Microsoft Office PowerPoint</Application>
  <PresentationFormat>Breedbeeld</PresentationFormat>
  <Paragraphs>200</Paragraphs>
  <Slides>25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1" baseType="lpstr">
      <vt:lpstr>Arial</vt:lpstr>
      <vt:lpstr>Avenir Next LT Pro</vt:lpstr>
      <vt:lpstr>Calibri</vt:lpstr>
      <vt:lpstr>Segoe UI</vt:lpstr>
      <vt:lpstr>Tw Cen MT</vt:lpstr>
      <vt:lpstr>ShapesVTI</vt:lpstr>
      <vt:lpstr>Onderzoek sportpromotie </vt:lpstr>
      <vt:lpstr>Inleiding</vt:lpstr>
      <vt:lpstr> Sportkampen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Lessenreeksen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Tot slot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Tarievenonderzoek </dc:title>
  <dc:creator>Annelies Borry</dc:creator>
  <cp:lastModifiedBy>Annelies Borry</cp:lastModifiedBy>
  <cp:revision>37</cp:revision>
  <dcterms:created xsi:type="dcterms:W3CDTF">2022-10-18T11:15:48Z</dcterms:created>
  <dcterms:modified xsi:type="dcterms:W3CDTF">2023-04-13T09:54:56Z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