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2" r:id="rId2"/>
    <p:sldId id="293" r:id="rId3"/>
    <p:sldId id="294" r:id="rId4"/>
    <p:sldId id="295" r:id="rId5"/>
    <p:sldId id="296" r:id="rId6"/>
    <p:sldId id="297" r:id="rId7"/>
    <p:sldId id="298" r:id="rId8"/>
    <p:sldId id="299" r:id="rId9"/>
    <p:sldId id="300" r:id="rId10"/>
    <p:sldId id="260" r:id="rId11"/>
    <p:sldId id="262" r:id="rId12"/>
    <p:sldId id="258" r:id="rId13"/>
    <p:sldId id="261" r:id="rId14"/>
    <p:sldId id="259" r:id="rId15"/>
    <p:sldId id="301" r:id="rId16"/>
    <p:sldId id="263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472F4EF-58C0-51E5-FA9B-F2E8F5431FF4}" name="An-Sofie Vandamme" initials="ASV" userId="S::an-sofie.vandamme@menen.be::3bf63ca2-711e-4656-aa88-2b09412895e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6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8/10/relationships/authors" Target="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99AFD-C0F1-49A0-9118-6161911EB9A4}" type="datetimeFigureOut">
              <a:rPr lang="nl-BE" smtClean="0"/>
              <a:t>21/04/2023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75212-2702-4A58-A9FF-21737CD1158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58321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99AFD-C0F1-49A0-9118-6161911EB9A4}" type="datetimeFigureOut">
              <a:rPr lang="nl-BE" smtClean="0"/>
              <a:t>21/04/2023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75212-2702-4A58-A9FF-21737CD1158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76346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99AFD-C0F1-49A0-9118-6161911EB9A4}" type="datetimeFigureOut">
              <a:rPr lang="nl-BE" smtClean="0"/>
              <a:t>21/04/2023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75212-2702-4A58-A9FF-21737CD1158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88637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99AFD-C0F1-49A0-9118-6161911EB9A4}" type="datetimeFigureOut">
              <a:rPr lang="nl-BE" smtClean="0"/>
              <a:t>21/04/2023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75212-2702-4A58-A9FF-21737CD1158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76346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99AFD-C0F1-49A0-9118-6161911EB9A4}" type="datetimeFigureOut">
              <a:rPr lang="nl-BE" smtClean="0"/>
              <a:t>21/04/2023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75212-2702-4A58-A9FF-21737CD1158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88637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99AFD-C0F1-49A0-9118-6161911EB9A4}" type="datetimeFigureOut">
              <a:rPr lang="nl-BE" smtClean="0"/>
              <a:t>21/04/2023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75212-2702-4A58-A9FF-21737CD1158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66556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99AFD-C0F1-49A0-9118-6161911EB9A4}" type="datetimeFigureOut">
              <a:rPr lang="nl-BE" smtClean="0"/>
              <a:t>21/04/2023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75212-2702-4A58-A9FF-21737CD1158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27919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99AFD-C0F1-49A0-9118-6161911EB9A4}" type="datetimeFigureOut">
              <a:rPr lang="nl-BE" smtClean="0"/>
              <a:t>21/04/2023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75212-2702-4A58-A9FF-21737CD1158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76597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99AFD-C0F1-49A0-9118-6161911EB9A4}" type="datetimeFigureOut">
              <a:rPr lang="nl-BE" smtClean="0"/>
              <a:t>21/04/2023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75212-2702-4A58-A9FF-21737CD1158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85300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99AFD-C0F1-49A0-9118-6161911EB9A4}" type="datetimeFigureOut">
              <a:rPr lang="nl-BE" smtClean="0"/>
              <a:t>21/04/2023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75212-2702-4A58-A9FF-21737CD1158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25108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99AFD-C0F1-49A0-9118-6161911EB9A4}" type="datetimeFigureOut">
              <a:rPr lang="nl-BE" smtClean="0"/>
              <a:t>21/04/2023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75212-2702-4A58-A9FF-21737CD1158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849901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99AFD-C0F1-49A0-9118-6161911EB9A4}" type="datetimeFigureOut">
              <a:rPr lang="nl-BE" smtClean="0"/>
              <a:t>21/04/2023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75212-2702-4A58-A9FF-21737CD1158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583216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99AFD-C0F1-49A0-9118-6161911EB9A4}" type="datetimeFigureOut">
              <a:rPr lang="nl-BE" smtClean="0"/>
              <a:t>21/04/2023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75212-2702-4A58-A9FF-21737CD1158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517411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99AFD-C0F1-49A0-9118-6161911EB9A4}" type="datetimeFigureOut">
              <a:rPr lang="nl-BE" smtClean="0"/>
              <a:t>21/04/2023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75212-2702-4A58-A9FF-21737CD1158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94012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99AFD-C0F1-49A0-9118-6161911EB9A4}" type="datetimeFigureOut">
              <a:rPr lang="nl-BE" smtClean="0"/>
              <a:t>21/04/2023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E75212-2702-4A58-A9FF-21737CD1158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70811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3" r:id="rId2"/>
    <p:sldLayoutId id="2147483672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nen.be/jeugd/decreet-buitenschoolse-opvang-en-activiteiten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cara.huygen@menen.be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celine.baida@menen.be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1690038" y="1271205"/>
            <a:ext cx="5460521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Buitenschoolse Opvang en Activiteiten @ Stad Menen</a:t>
            </a:r>
          </a:p>
          <a:p>
            <a:pPr algn="ctr"/>
            <a:endParaRPr lang="nl-BE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nl-B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Provinciale sportraad West-Vlaanderen 25/04/2023</a:t>
            </a:r>
          </a:p>
          <a:p>
            <a:pPr algn="ctr"/>
            <a:endParaRPr lang="nl-BE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nl-BE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32185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754802" y="1030715"/>
            <a:ext cx="7886700" cy="81101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Wie zijn wij?</a:t>
            </a:r>
            <a:endParaRPr lang="id-ID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41"/>
          <p:cNvSpPr/>
          <p:nvPr/>
        </p:nvSpPr>
        <p:spPr>
          <a:xfrm>
            <a:off x="678172" y="4508057"/>
            <a:ext cx="2073935" cy="938719"/>
          </a:xfrm>
          <a:prstGeom prst="rect">
            <a:avLst/>
          </a:prstGeom>
          <a:ln w="38100">
            <a:noFill/>
          </a:ln>
        </p:spPr>
        <p:txBody>
          <a:bodyPr wrap="square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BE" sz="1100" dirty="0">
                <a:latin typeface="Arial" panose="020B0604020202020204" pitchFamily="34" charset="0"/>
                <a:cs typeface="Arial" panose="020B0604020202020204" pitchFamily="34" charset="0"/>
              </a:rPr>
              <a:t>BOA regisseur </a:t>
            </a:r>
            <a:br>
              <a:rPr lang="nl-BE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BE" sz="1100" dirty="0">
                <a:latin typeface="Arial" panose="020B0604020202020204" pitchFamily="34" charset="0"/>
                <a:cs typeface="Arial" panose="020B0604020202020204" pitchFamily="34" charset="0"/>
              </a:rPr>
              <a:t>daarnaast projectcoördinator, voorschoolse kinderopvang (LOK), Huis van het Kind, Pleegzorg </a:t>
            </a:r>
          </a:p>
        </p:txBody>
      </p:sp>
      <p:sp>
        <p:nvSpPr>
          <p:cNvPr id="32" name="TextBox 23"/>
          <p:cNvSpPr txBox="1"/>
          <p:nvPr/>
        </p:nvSpPr>
        <p:spPr>
          <a:xfrm>
            <a:off x="932305" y="4069826"/>
            <a:ext cx="15656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d-ID" sz="1600" b="1" dirty="0">
                <a:latin typeface="Co Headline" panose="020B0803060202020204" pitchFamily="34" charset="0"/>
                <a:cs typeface="Co Headline" panose="020B0803060202020204" pitchFamily="34" charset="0"/>
              </a:rPr>
              <a:t>Cara </a:t>
            </a:r>
            <a:r>
              <a:rPr lang="nl-BE" sz="1600" b="1" dirty="0">
                <a:latin typeface="Co Headline" panose="020B0803060202020204" pitchFamily="34" charset="0"/>
                <a:cs typeface="Co Headline" panose="020B0803060202020204" pitchFamily="34" charset="0"/>
              </a:rPr>
              <a:t>Huygen</a:t>
            </a:r>
            <a:endParaRPr lang="id-ID" sz="1600" b="1" dirty="0">
              <a:latin typeface="Co Headline" panose="020B0803060202020204" pitchFamily="34" charset="0"/>
              <a:cs typeface="Co Headline" panose="020B0803060202020204" pitchFamily="34" charset="0"/>
            </a:endParaRPr>
          </a:p>
        </p:txBody>
      </p:sp>
      <p:cxnSp>
        <p:nvCxnSpPr>
          <p:cNvPr id="34" name="Straight Connector 61"/>
          <p:cNvCxnSpPr/>
          <p:nvPr/>
        </p:nvCxnSpPr>
        <p:spPr>
          <a:xfrm>
            <a:off x="1200790" y="4420301"/>
            <a:ext cx="1028700" cy="0"/>
          </a:xfrm>
          <a:prstGeom prst="line">
            <a:avLst/>
          </a:prstGeom>
          <a:ln w="19050">
            <a:solidFill>
              <a:srgbClr val="4575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Afbeelding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55" r="1755" b="30282"/>
          <a:stretch/>
        </p:blipFill>
        <p:spPr>
          <a:xfrm>
            <a:off x="1089975" y="2267216"/>
            <a:ext cx="1250328" cy="1549696"/>
          </a:xfrm>
          <a:prstGeom prst="rect">
            <a:avLst/>
          </a:prstGeom>
          <a:ln w="12700">
            <a:solidFill>
              <a:srgbClr val="4575B6"/>
            </a:solidFill>
          </a:ln>
        </p:spPr>
      </p:pic>
      <p:sp>
        <p:nvSpPr>
          <p:cNvPr id="15" name="Rectangle 20">
            <a:extLst>
              <a:ext uri="{FF2B5EF4-FFF2-40B4-BE49-F238E27FC236}">
                <a16:creationId xmlns:a16="http://schemas.microsoft.com/office/drawing/2014/main" id="{10654A84-7DFE-F8EE-4EA6-EF6C8C617877}"/>
              </a:ext>
            </a:extLst>
          </p:cNvPr>
          <p:cNvSpPr/>
          <p:nvPr/>
        </p:nvSpPr>
        <p:spPr>
          <a:xfrm>
            <a:off x="6228105" y="4508057"/>
            <a:ext cx="2073935" cy="430887"/>
          </a:xfrm>
          <a:prstGeom prst="rect">
            <a:avLst/>
          </a:prstGeom>
          <a:ln w="38100"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nl-BE" sz="1100" dirty="0">
                <a:latin typeface="Arial" panose="020B0604020202020204" pitchFamily="34" charset="0"/>
                <a:cs typeface="Arial" panose="020B0604020202020204" pitchFamily="34" charset="0"/>
              </a:rPr>
              <a:t>Diensthoofd</a:t>
            </a:r>
            <a:br>
              <a:rPr lang="nl-BE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BE" sz="1100" dirty="0">
                <a:latin typeface="Arial" panose="020B0604020202020204" pitchFamily="34" charset="0"/>
                <a:cs typeface="Arial" panose="020B0604020202020204" pitchFamily="34" charset="0"/>
              </a:rPr>
              <a:t>jeugd/sport</a:t>
            </a:r>
          </a:p>
        </p:txBody>
      </p:sp>
      <p:sp>
        <p:nvSpPr>
          <p:cNvPr id="16" name="TextBox 23">
            <a:extLst>
              <a:ext uri="{FF2B5EF4-FFF2-40B4-BE49-F238E27FC236}">
                <a16:creationId xmlns:a16="http://schemas.microsoft.com/office/drawing/2014/main" id="{C86EE684-281B-1DD4-4CCB-61ADE07E5A61}"/>
              </a:ext>
            </a:extLst>
          </p:cNvPr>
          <p:cNvSpPr txBox="1"/>
          <p:nvPr/>
        </p:nvSpPr>
        <p:spPr>
          <a:xfrm>
            <a:off x="6482235" y="3885364"/>
            <a:ext cx="1565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BE" sz="1600" b="1" dirty="0">
                <a:latin typeface="Co Headline" panose="020B0803060202020204" pitchFamily="34" charset="0"/>
                <a:cs typeface="Co Headline" panose="020B0803060202020204" pitchFamily="34" charset="0"/>
              </a:rPr>
              <a:t>An-Sofie Vandamme</a:t>
            </a:r>
            <a:endParaRPr lang="id-ID" sz="1600" b="1" dirty="0">
              <a:latin typeface="Co Headline" panose="020B0803060202020204" pitchFamily="34" charset="0"/>
              <a:cs typeface="Co Headline" panose="020B0803060202020204" pitchFamily="34" charset="0"/>
            </a:endParaRPr>
          </a:p>
        </p:txBody>
      </p:sp>
      <p:cxnSp>
        <p:nvCxnSpPr>
          <p:cNvPr id="17" name="Straight Connector 61">
            <a:extLst>
              <a:ext uri="{FF2B5EF4-FFF2-40B4-BE49-F238E27FC236}">
                <a16:creationId xmlns:a16="http://schemas.microsoft.com/office/drawing/2014/main" id="{B667705E-F023-E01D-E83C-0A9B095B2B5A}"/>
              </a:ext>
            </a:extLst>
          </p:cNvPr>
          <p:cNvCxnSpPr/>
          <p:nvPr/>
        </p:nvCxnSpPr>
        <p:spPr>
          <a:xfrm>
            <a:off x="6750723" y="4450152"/>
            <a:ext cx="1028700" cy="0"/>
          </a:xfrm>
          <a:prstGeom prst="line">
            <a:avLst/>
          </a:prstGeom>
          <a:ln w="19050">
            <a:solidFill>
              <a:srgbClr val="4575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7966D065-B207-E5BE-B544-38BDB4AF10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0" r="10200"/>
          <a:stretch/>
        </p:blipFill>
        <p:spPr>
          <a:xfrm>
            <a:off x="6646025" y="2261523"/>
            <a:ext cx="1238093" cy="1555389"/>
          </a:xfrm>
          <a:prstGeom prst="rect">
            <a:avLst/>
          </a:prstGeom>
          <a:ln w="12700">
            <a:solidFill>
              <a:srgbClr val="4575B6"/>
            </a:solidFill>
          </a:ln>
        </p:spPr>
      </p:pic>
    </p:spTree>
    <p:extLst>
      <p:ext uri="{BB962C8B-B14F-4D97-AF65-F5344CB8AC3E}">
        <p14:creationId xmlns:p14="http://schemas.microsoft.com/office/powerpoint/2010/main" val="2484751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1" grpId="0"/>
      <p:bldP spid="32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ndertitel 2"/>
          <p:cNvSpPr txBox="1">
            <a:spLocks/>
          </p:cNvSpPr>
          <p:nvPr/>
        </p:nvSpPr>
        <p:spPr>
          <a:xfrm>
            <a:off x="1295400" y="1874249"/>
            <a:ext cx="6858000" cy="12718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BE" sz="36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val 16"/>
          <p:cNvSpPr/>
          <p:nvPr/>
        </p:nvSpPr>
        <p:spPr>
          <a:xfrm>
            <a:off x="628650" y="2756379"/>
            <a:ext cx="1790757" cy="1790757"/>
          </a:xfrm>
          <a:prstGeom prst="ellipse">
            <a:avLst/>
          </a:prstGeom>
          <a:solidFill>
            <a:srgbClr val="84BF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TextBox 24"/>
          <p:cNvSpPr txBox="1"/>
          <p:nvPr/>
        </p:nvSpPr>
        <p:spPr>
          <a:xfrm>
            <a:off x="833774" y="4703491"/>
            <a:ext cx="13805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latin typeface="Arial" panose="020B0604020202020204" pitchFamily="34" charset="0"/>
                <a:cs typeface="Arial" panose="020B0604020202020204" pitchFamily="34" charset="0"/>
              </a:rPr>
              <a:t>± 34.000</a:t>
            </a:r>
          </a:p>
        </p:txBody>
      </p:sp>
      <p:sp>
        <p:nvSpPr>
          <p:cNvPr id="22" name="TextBox 35"/>
          <p:cNvSpPr txBox="1"/>
          <p:nvPr/>
        </p:nvSpPr>
        <p:spPr>
          <a:xfrm>
            <a:off x="315839" y="2104931"/>
            <a:ext cx="24679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600" b="1" dirty="0">
                <a:latin typeface="Co Headline" panose="020B0803060202020204" pitchFamily="34" charset="0"/>
                <a:cs typeface="Co Headline" panose="020B0803060202020204" pitchFamily="34" charset="0"/>
              </a:rPr>
              <a:t>Aantal inwoners</a:t>
            </a:r>
            <a:endParaRPr lang="en-US" sz="1600" b="1" dirty="0">
              <a:latin typeface="Co Headline" panose="020B0803060202020204" pitchFamily="34" charset="0"/>
              <a:cs typeface="Co Headline" panose="020B0803060202020204" pitchFamily="34" charset="0"/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628650" y="1136996"/>
            <a:ext cx="7886700" cy="8110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5600" dirty="0">
                <a:latin typeface="Arial" panose="020B0604020202020204" pitchFamily="34" charset="0"/>
                <a:cs typeface="Arial" panose="020B0604020202020204" pitchFamily="34" charset="0"/>
              </a:rPr>
              <a:t>Context stad Menen</a:t>
            </a:r>
            <a:endParaRPr lang="id-ID" sz="5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4"/>
          <p:cNvSpPr txBox="1"/>
          <p:nvPr/>
        </p:nvSpPr>
        <p:spPr>
          <a:xfrm>
            <a:off x="4308145" y="4703490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  <p:sp>
        <p:nvSpPr>
          <p:cNvPr id="31" name="Oval 16"/>
          <p:cNvSpPr/>
          <p:nvPr/>
        </p:nvSpPr>
        <p:spPr>
          <a:xfrm>
            <a:off x="3611554" y="2756377"/>
            <a:ext cx="1790757" cy="1790757"/>
          </a:xfrm>
          <a:prstGeom prst="ellipse">
            <a:avLst/>
          </a:prstGeom>
          <a:solidFill>
            <a:srgbClr val="84BF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Oval 16"/>
          <p:cNvSpPr/>
          <p:nvPr/>
        </p:nvSpPr>
        <p:spPr>
          <a:xfrm>
            <a:off x="6632836" y="2756376"/>
            <a:ext cx="1790757" cy="1790757"/>
          </a:xfrm>
          <a:prstGeom prst="ellipse">
            <a:avLst/>
          </a:prstGeom>
          <a:solidFill>
            <a:srgbClr val="84BF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Freeform 54"/>
          <p:cNvSpPr>
            <a:spLocks noEditPoints="1"/>
          </p:cNvSpPr>
          <p:nvPr/>
        </p:nvSpPr>
        <p:spPr bwMode="auto">
          <a:xfrm>
            <a:off x="3881747" y="3188296"/>
            <a:ext cx="1243462" cy="850095"/>
          </a:xfrm>
          <a:custGeom>
            <a:avLst/>
            <a:gdLst>
              <a:gd name="T0" fmla="*/ 99 w 199"/>
              <a:gd name="T1" fmla="*/ 101 h 136"/>
              <a:gd name="T2" fmla="*/ 0 w 199"/>
              <a:gd name="T3" fmla="*/ 51 h 136"/>
              <a:gd name="T4" fmla="*/ 99 w 199"/>
              <a:gd name="T5" fmla="*/ 0 h 136"/>
              <a:gd name="T6" fmla="*/ 199 w 199"/>
              <a:gd name="T7" fmla="*/ 51 h 136"/>
              <a:gd name="T8" fmla="*/ 157 w 199"/>
              <a:gd name="T9" fmla="*/ 72 h 136"/>
              <a:gd name="T10" fmla="*/ 157 w 199"/>
              <a:gd name="T11" fmla="*/ 71 h 136"/>
              <a:gd name="T12" fmla="*/ 107 w 199"/>
              <a:gd name="T13" fmla="*/ 46 h 136"/>
              <a:gd name="T14" fmla="*/ 101 w 199"/>
              <a:gd name="T15" fmla="*/ 44 h 136"/>
              <a:gd name="T16" fmla="*/ 95 w 199"/>
              <a:gd name="T17" fmla="*/ 46 h 136"/>
              <a:gd name="T18" fmla="*/ 93 w 199"/>
              <a:gd name="T19" fmla="*/ 52 h 136"/>
              <a:gd name="T20" fmla="*/ 97 w 199"/>
              <a:gd name="T21" fmla="*/ 59 h 136"/>
              <a:gd name="T22" fmla="*/ 140 w 199"/>
              <a:gd name="T23" fmla="*/ 80 h 136"/>
              <a:gd name="T24" fmla="*/ 99 w 199"/>
              <a:gd name="T25" fmla="*/ 101 h 136"/>
              <a:gd name="T26" fmla="*/ 153 w 199"/>
              <a:gd name="T27" fmla="*/ 117 h 136"/>
              <a:gd name="T28" fmla="*/ 155 w 199"/>
              <a:gd name="T29" fmla="*/ 114 h 136"/>
              <a:gd name="T30" fmla="*/ 153 w 199"/>
              <a:gd name="T31" fmla="*/ 111 h 136"/>
              <a:gd name="T32" fmla="*/ 153 w 199"/>
              <a:gd name="T33" fmla="*/ 74 h 136"/>
              <a:gd name="T34" fmla="*/ 105 w 199"/>
              <a:gd name="T35" fmla="*/ 49 h 136"/>
              <a:gd name="T36" fmla="*/ 98 w 199"/>
              <a:gd name="T37" fmla="*/ 49 h 136"/>
              <a:gd name="T38" fmla="*/ 99 w 199"/>
              <a:gd name="T39" fmla="*/ 55 h 136"/>
              <a:gd name="T40" fmla="*/ 145 w 199"/>
              <a:gd name="T41" fmla="*/ 78 h 136"/>
              <a:gd name="T42" fmla="*/ 145 w 199"/>
              <a:gd name="T43" fmla="*/ 111 h 136"/>
              <a:gd name="T44" fmla="*/ 143 w 199"/>
              <a:gd name="T45" fmla="*/ 114 h 136"/>
              <a:gd name="T46" fmla="*/ 145 w 199"/>
              <a:gd name="T47" fmla="*/ 117 h 136"/>
              <a:gd name="T48" fmla="*/ 142 w 199"/>
              <a:gd name="T49" fmla="*/ 125 h 136"/>
              <a:gd name="T50" fmla="*/ 147 w 199"/>
              <a:gd name="T51" fmla="*/ 132 h 136"/>
              <a:gd name="T52" fmla="*/ 146 w 199"/>
              <a:gd name="T53" fmla="*/ 136 h 136"/>
              <a:gd name="T54" fmla="*/ 157 w 199"/>
              <a:gd name="T55" fmla="*/ 124 h 136"/>
              <a:gd name="T56" fmla="*/ 153 w 199"/>
              <a:gd name="T57" fmla="*/ 117 h 136"/>
              <a:gd name="T58" fmla="*/ 34 w 199"/>
              <a:gd name="T59" fmla="*/ 75 h 136"/>
              <a:gd name="T60" fmla="*/ 34 w 199"/>
              <a:gd name="T61" fmla="*/ 117 h 136"/>
              <a:gd name="T62" fmla="*/ 35 w 199"/>
              <a:gd name="T63" fmla="*/ 117 h 136"/>
              <a:gd name="T64" fmla="*/ 100 w 199"/>
              <a:gd name="T65" fmla="*/ 135 h 136"/>
              <a:gd name="T66" fmla="*/ 139 w 199"/>
              <a:gd name="T67" fmla="*/ 129 h 136"/>
              <a:gd name="T68" fmla="*/ 138 w 199"/>
              <a:gd name="T69" fmla="*/ 125 h 136"/>
              <a:gd name="T70" fmla="*/ 140 w 199"/>
              <a:gd name="T71" fmla="*/ 117 h 136"/>
              <a:gd name="T72" fmla="*/ 139 w 199"/>
              <a:gd name="T73" fmla="*/ 114 h 136"/>
              <a:gd name="T74" fmla="*/ 141 w 199"/>
              <a:gd name="T75" fmla="*/ 109 h 136"/>
              <a:gd name="T76" fmla="*/ 141 w 199"/>
              <a:gd name="T77" fmla="*/ 87 h 136"/>
              <a:gd name="T78" fmla="*/ 99 w 199"/>
              <a:gd name="T79" fmla="*/ 108 h 136"/>
              <a:gd name="T80" fmla="*/ 34 w 199"/>
              <a:gd name="T81" fmla="*/ 75 h 136"/>
              <a:gd name="T82" fmla="*/ 157 w 199"/>
              <a:gd name="T83" fmla="*/ 109 h 136"/>
              <a:gd name="T84" fmla="*/ 159 w 199"/>
              <a:gd name="T85" fmla="*/ 114 h 136"/>
              <a:gd name="T86" fmla="*/ 158 w 199"/>
              <a:gd name="T87" fmla="*/ 117 h 136"/>
              <a:gd name="T88" fmla="*/ 160 w 199"/>
              <a:gd name="T89" fmla="*/ 120 h 136"/>
              <a:gd name="T90" fmla="*/ 164 w 199"/>
              <a:gd name="T91" fmla="*/ 117 h 136"/>
              <a:gd name="T92" fmla="*/ 165 w 199"/>
              <a:gd name="T93" fmla="*/ 117 h 136"/>
              <a:gd name="T94" fmla="*/ 165 w 199"/>
              <a:gd name="T95" fmla="*/ 75 h 136"/>
              <a:gd name="T96" fmla="*/ 157 w 199"/>
              <a:gd name="T97" fmla="*/ 79 h 136"/>
              <a:gd name="T98" fmla="*/ 157 w 199"/>
              <a:gd name="T99" fmla="*/ 109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99" h="136">
                <a:moveTo>
                  <a:pt x="99" y="101"/>
                </a:moveTo>
                <a:cubicBezTo>
                  <a:pt x="0" y="51"/>
                  <a:pt x="0" y="51"/>
                  <a:pt x="0" y="51"/>
                </a:cubicBezTo>
                <a:cubicBezTo>
                  <a:pt x="99" y="0"/>
                  <a:pt x="99" y="0"/>
                  <a:pt x="99" y="0"/>
                </a:cubicBezTo>
                <a:cubicBezTo>
                  <a:pt x="199" y="51"/>
                  <a:pt x="199" y="51"/>
                  <a:pt x="199" y="51"/>
                </a:cubicBezTo>
                <a:cubicBezTo>
                  <a:pt x="157" y="72"/>
                  <a:pt x="157" y="72"/>
                  <a:pt x="157" y="72"/>
                </a:cubicBezTo>
                <a:cubicBezTo>
                  <a:pt x="157" y="71"/>
                  <a:pt x="157" y="71"/>
                  <a:pt x="157" y="71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6" y="45"/>
                  <a:pt x="104" y="44"/>
                  <a:pt x="101" y="44"/>
                </a:cubicBezTo>
                <a:cubicBezTo>
                  <a:pt x="99" y="44"/>
                  <a:pt x="97" y="44"/>
                  <a:pt x="95" y="46"/>
                </a:cubicBezTo>
                <a:cubicBezTo>
                  <a:pt x="93" y="48"/>
                  <a:pt x="92" y="51"/>
                  <a:pt x="93" y="52"/>
                </a:cubicBezTo>
                <a:cubicBezTo>
                  <a:pt x="93" y="56"/>
                  <a:pt x="96" y="58"/>
                  <a:pt x="97" y="59"/>
                </a:cubicBezTo>
                <a:cubicBezTo>
                  <a:pt x="140" y="80"/>
                  <a:pt x="140" y="80"/>
                  <a:pt x="140" y="80"/>
                </a:cubicBezTo>
                <a:lnTo>
                  <a:pt x="99" y="101"/>
                </a:lnTo>
                <a:close/>
                <a:moveTo>
                  <a:pt x="153" y="117"/>
                </a:moveTo>
                <a:cubicBezTo>
                  <a:pt x="154" y="117"/>
                  <a:pt x="155" y="115"/>
                  <a:pt x="155" y="114"/>
                </a:cubicBezTo>
                <a:cubicBezTo>
                  <a:pt x="155" y="113"/>
                  <a:pt x="154" y="112"/>
                  <a:pt x="153" y="111"/>
                </a:cubicBezTo>
                <a:cubicBezTo>
                  <a:pt x="153" y="74"/>
                  <a:pt x="153" y="74"/>
                  <a:pt x="153" y="74"/>
                </a:cubicBezTo>
                <a:cubicBezTo>
                  <a:pt x="105" y="49"/>
                  <a:pt x="105" y="49"/>
                  <a:pt x="105" y="49"/>
                </a:cubicBezTo>
                <a:cubicBezTo>
                  <a:pt x="105" y="49"/>
                  <a:pt x="101" y="46"/>
                  <a:pt x="98" y="49"/>
                </a:cubicBezTo>
                <a:cubicBezTo>
                  <a:pt x="94" y="52"/>
                  <a:pt x="99" y="55"/>
                  <a:pt x="99" y="55"/>
                </a:cubicBezTo>
                <a:cubicBezTo>
                  <a:pt x="145" y="78"/>
                  <a:pt x="145" y="78"/>
                  <a:pt x="145" y="78"/>
                </a:cubicBezTo>
                <a:cubicBezTo>
                  <a:pt x="145" y="111"/>
                  <a:pt x="145" y="111"/>
                  <a:pt x="145" y="111"/>
                </a:cubicBezTo>
                <a:cubicBezTo>
                  <a:pt x="144" y="112"/>
                  <a:pt x="143" y="113"/>
                  <a:pt x="143" y="114"/>
                </a:cubicBezTo>
                <a:cubicBezTo>
                  <a:pt x="143" y="115"/>
                  <a:pt x="144" y="117"/>
                  <a:pt x="145" y="117"/>
                </a:cubicBezTo>
                <a:cubicBezTo>
                  <a:pt x="144" y="118"/>
                  <a:pt x="142" y="121"/>
                  <a:pt x="142" y="125"/>
                </a:cubicBezTo>
                <a:cubicBezTo>
                  <a:pt x="142" y="129"/>
                  <a:pt x="147" y="129"/>
                  <a:pt x="147" y="132"/>
                </a:cubicBezTo>
                <a:cubicBezTo>
                  <a:pt x="147" y="134"/>
                  <a:pt x="146" y="136"/>
                  <a:pt x="146" y="136"/>
                </a:cubicBezTo>
                <a:cubicBezTo>
                  <a:pt x="146" y="136"/>
                  <a:pt x="157" y="132"/>
                  <a:pt x="157" y="124"/>
                </a:cubicBezTo>
                <a:cubicBezTo>
                  <a:pt x="157" y="120"/>
                  <a:pt x="154" y="118"/>
                  <a:pt x="153" y="117"/>
                </a:cubicBezTo>
                <a:close/>
                <a:moveTo>
                  <a:pt x="34" y="75"/>
                </a:moveTo>
                <a:cubicBezTo>
                  <a:pt x="34" y="117"/>
                  <a:pt x="34" y="117"/>
                  <a:pt x="34" y="117"/>
                </a:cubicBezTo>
                <a:cubicBezTo>
                  <a:pt x="35" y="117"/>
                  <a:pt x="35" y="117"/>
                  <a:pt x="35" y="117"/>
                </a:cubicBezTo>
                <a:cubicBezTo>
                  <a:pt x="53" y="129"/>
                  <a:pt x="76" y="135"/>
                  <a:pt x="100" y="135"/>
                </a:cubicBezTo>
                <a:cubicBezTo>
                  <a:pt x="113" y="135"/>
                  <a:pt x="127" y="133"/>
                  <a:pt x="139" y="129"/>
                </a:cubicBezTo>
                <a:cubicBezTo>
                  <a:pt x="138" y="128"/>
                  <a:pt x="138" y="126"/>
                  <a:pt x="138" y="125"/>
                </a:cubicBezTo>
                <a:cubicBezTo>
                  <a:pt x="138" y="122"/>
                  <a:pt x="139" y="119"/>
                  <a:pt x="140" y="117"/>
                </a:cubicBezTo>
                <a:cubicBezTo>
                  <a:pt x="139" y="116"/>
                  <a:pt x="139" y="115"/>
                  <a:pt x="139" y="114"/>
                </a:cubicBezTo>
                <a:cubicBezTo>
                  <a:pt x="139" y="112"/>
                  <a:pt x="140" y="110"/>
                  <a:pt x="141" y="109"/>
                </a:cubicBezTo>
                <a:cubicBezTo>
                  <a:pt x="141" y="87"/>
                  <a:pt x="141" y="87"/>
                  <a:pt x="141" y="87"/>
                </a:cubicBezTo>
                <a:cubicBezTo>
                  <a:pt x="99" y="108"/>
                  <a:pt x="99" y="108"/>
                  <a:pt x="99" y="108"/>
                </a:cubicBezTo>
                <a:lnTo>
                  <a:pt x="34" y="75"/>
                </a:lnTo>
                <a:close/>
                <a:moveTo>
                  <a:pt x="157" y="109"/>
                </a:moveTo>
                <a:cubicBezTo>
                  <a:pt x="158" y="111"/>
                  <a:pt x="159" y="112"/>
                  <a:pt x="159" y="114"/>
                </a:cubicBezTo>
                <a:cubicBezTo>
                  <a:pt x="159" y="115"/>
                  <a:pt x="159" y="116"/>
                  <a:pt x="158" y="117"/>
                </a:cubicBezTo>
                <a:cubicBezTo>
                  <a:pt x="159" y="118"/>
                  <a:pt x="159" y="119"/>
                  <a:pt x="160" y="120"/>
                </a:cubicBezTo>
                <a:cubicBezTo>
                  <a:pt x="161" y="119"/>
                  <a:pt x="163" y="118"/>
                  <a:pt x="164" y="117"/>
                </a:cubicBezTo>
                <a:cubicBezTo>
                  <a:pt x="165" y="117"/>
                  <a:pt x="165" y="117"/>
                  <a:pt x="165" y="117"/>
                </a:cubicBezTo>
                <a:cubicBezTo>
                  <a:pt x="165" y="75"/>
                  <a:pt x="165" y="75"/>
                  <a:pt x="165" y="75"/>
                </a:cubicBezTo>
                <a:cubicBezTo>
                  <a:pt x="157" y="79"/>
                  <a:pt x="157" y="79"/>
                  <a:pt x="157" y="79"/>
                </a:cubicBezTo>
                <a:lnTo>
                  <a:pt x="157" y="1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endParaRPr lang="en-US" sz="5400"/>
          </a:p>
        </p:txBody>
      </p:sp>
      <p:sp>
        <p:nvSpPr>
          <p:cNvPr id="33" name="TextBox 35"/>
          <p:cNvSpPr txBox="1"/>
          <p:nvPr/>
        </p:nvSpPr>
        <p:spPr>
          <a:xfrm>
            <a:off x="3292121" y="2121359"/>
            <a:ext cx="2467999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1600" b="1" dirty="0">
                <a:latin typeface="Co Headline" panose="020B0803060202020204" pitchFamily="34" charset="0"/>
                <a:cs typeface="Co Headline" panose="020B0803060202020204" pitchFamily="34" charset="0"/>
              </a:rPr>
              <a:t>Aantal basisscholen</a:t>
            </a:r>
            <a:endParaRPr lang="en-US" sz="1600" b="1" dirty="0">
              <a:latin typeface="Co Headline" panose="020B0803060202020204" pitchFamily="34" charset="0"/>
              <a:cs typeface="Co Headline" panose="020B0803060202020204" pitchFamily="34" charset="0"/>
            </a:endParaRPr>
          </a:p>
        </p:txBody>
      </p:sp>
      <p:grpSp>
        <p:nvGrpSpPr>
          <p:cNvPr id="34" name="Group 172"/>
          <p:cNvGrpSpPr/>
          <p:nvPr/>
        </p:nvGrpSpPr>
        <p:grpSpPr>
          <a:xfrm>
            <a:off x="904093" y="3219396"/>
            <a:ext cx="1236772" cy="810396"/>
            <a:chOff x="5757863" y="2919413"/>
            <a:chExt cx="695324" cy="455612"/>
          </a:xfrm>
          <a:solidFill>
            <a:schemeClr val="bg1"/>
          </a:solidFill>
        </p:grpSpPr>
        <p:sp>
          <p:nvSpPr>
            <p:cNvPr id="35" name="Freeform 477"/>
            <p:cNvSpPr>
              <a:spLocks noEditPoints="1"/>
            </p:cNvSpPr>
            <p:nvPr/>
          </p:nvSpPr>
          <p:spPr bwMode="auto">
            <a:xfrm>
              <a:off x="5875338" y="2919413"/>
              <a:ext cx="468312" cy="455612"/>
            </a:xfrm>
            <a:custGeom>
              <a:avLst/>
              <a:gdLst>
                <a:gd name="T0" fmla="*/ 223 w 223"/>
                <a:gd name="T1" fmla="*/ 216 h 216"/>
                <a:gd name="T2" fmla="*/ 0 w 223"/>
                <a:gd name="T3" fmla="*/ 216 h 216"/>
                <a:gd name="T4" fmla="*/ 0 w 223"/>
                <a:gd name="T5" fmla="*/ 211 h 216"/>
                <a:gd name="T6" fmla="*/ 83 w 223"/>
                <a:gd name="T7" fmla="*/ 144 h 216"/>
                <a:gd name="T8" fmla="*/ 85 w 223"/>
                <a:gd name="T9" fmla="*/ 137 h 216"/>
                <a:gd name="T10" fmla="*/ 67 w 223"/>
                <a:gd name="T11" fmla="*/ 103 h 216"/>
                <a:gd name="T12" fmla="*/ 58 w 223"/>
                <a:gd name="T13" fmla="*/ 92 h 216"/>
                <a:gd name="T14" fmla="*/ 60 w 223"/>
                <a:gd name="T15" fmla="*/ 67 h 216"/>
                <a:gd name="T16" fmla="*/ 60 w 223"/>
                <a:gd name="T17" fmla="*/ 67 h 216"/>
                <a:gd name="T18" fmla="*/ 71 w 223"/>
                <a:gd name="T19" fmla="*/ 15 h 216"/>
                <a:gd name="T20" fmla="*/ 111 w 223"/>
                <a:gd name="T21" fmla="*/ 0 h 216"/>
                <a:gd name="T22" fmla="*/ 151 w 223"/>
                <a:gd name="T23" fmla="*/ 15 h 216"/>
                <a:gd name="T24" fmla="*/ 163 w 223"/>
                <a:gd name="T25" fmla="*/ 67 h 216"/>
                <a:gd name="T26" fmla="*/ 163 w 223"/>
                <a:gd name="T27" fmla="*/ 67 h 216"/>
                <a:gd name="T28" fmla="*/ 165 w 223"/>
                <a:gd name="T29" fmla="*/ 92 h 216"/>
                <a:gd name="T30" fmla="*/ 156 w 223"/>
                <a:gd name="T31" fmla="*/ 103 h 216"/>
                <a:gd name="T32" fmla="*/ 138 w 223"/>
                <a:gd name="T33" fmla="*/ 137 h 216"/>
                <a:gd name="T34" fmla="*/ 140 w 223"/>
                <a:gd name="T35" fmla="*/ 144 h 216"/>
                <a:gd name="T36" fmla="*/ 223 w 223"/>
                <a:gd name="T37" fmla="*/ 211 h 216"/>
                <a:gd name="T38" fmla="*/ 223 w 223"/>
                <a:gd name="T39" fmla="*/ 216 h 216"/>
                <a:gd name="T40" fmla="*/ 12 w 223"/>
                <a:gd name="T41" fmla="*/ 205 h 216"/>
                <a:gd name="T42" fmla="*/ 211 w 223"/>
                <a:gd name="T43" fmla="*/ 205 h 216"/>
                <a:gd name="T44" fmla="*/ 181 w 223"/>
                <a:gd name="T45" fmla="*/ 175 h 216"/>
                <a:gd name="T46" fmla="*/ 137 w 223"/>
                <a:gd name="T47" fmla="*/ 155 h 216"/>
                <a:gd name="T48" fmla="*/ 127 w 223"/>
                <a:gd name="T49" fmla="*/ 134 h 216"/>
                <a:gd name="T50" fmla="*/ 127 w 223"/>
                <a:gd name="T51" fmla="*/ 132 h 216"/>
                <a:gd name="T52" fmla="*/ 128 w 223"/>
                <a:gd name="T53" fmla="*/ 130 h 216"/>
                <a:gd name="T54" fmla="*/ 145 w 223"/>
                <a:gd name="T55" fmla="*/ 98 h 216"/>
                <a:gd name="T56" fmla="*/ 146 w 223"/>
                <a:gd name="T57" fmla="*/ 93 h 216"/>
                <a:gd name="T58" fmla="*/ 151 w 223"/>
                <a:gd name="T59" fmla="*/ 93 h 216"/>
                <a:gd name="T60" fmla="*/ 155 w 223"/>
                <a:gd name="T61" fmla="*/ 86 h 216"/>
                <a:gd name="T62" fmla="*/ 153 w 223"/>
                <a:gd name="T63" fmla="*/ 74 h 216"/>
                <a:gd name="T64" fmla="*/ 151 w 223"/>
                <a:gd name="T65" fmla="*/ 72 h 216"/>
                <a:gd name="T66" fmla="*/ 151 w 223"/>
                <a:gd name="T67" fmla="*/ 69 h 216"/>
                <a:gd name="T68" fmla="*/ 151 w 223"/>
                <a:gd name="T69" fmla="*/ 66 h 216"/>
                <a:gd name="T70" fmla="*/ 143 w 223"/>
                <a:gd name="T71" fmla="*/ 23 h 216"/>
                <a:gd name="T72" fmla="*/ 111 w 223"/>
                <a:gd name="T73" fmla="*/ 12 h 216"/>
                <a:gd name="T74" fmla="*/ 80 w 223"/>
                <a:gd name="T75" fmla="*/ 23 h 216"/>
                <a:gd name="T76" fmla="*/ 72 w 223"/>
                <a:gd name="T77" fmla="*/ 66 h 216"/>
                <a:gd name="T78" fmla="*/ 72 w 223"/>
                <a:gd name="T79" fmla="*/ 69 h 216"/>
                <a:gd name="T80" fmla="*/ 72 w 223"/>
                <a:gd name="T81" fmla="*/ 72 h 216"/>
                <a:gd name="T82" fmla="*/ 70 w 223"/>
                <a:gd name="T83" fmla="*/ 74 h 216"/>
                <a:gd name="T84" fmla="*/ 68 w 223"/>
                <a:gd name="T85" fmla="*/ 86 h 216"/>
                <a:gd name="T86" fmla="*/ 72 w 223"/>
                <a:gd name="T87" fmla="*/ 93 h 216"/>
                <a:gd name="T88" fmla="*/ 77 w 223"/>
                <a:gd name="T89" fmla="*/ 93 h 216"/>
                <a:gd name="T90" fmla="*/ 77 w 223"/>
                <a:gd name="T91" fmla="*/ 98 h 216"/>
                <a:gd name="T92" fmla="*/ 95 w 223"/>
                <a:gd name="T93" fmla="*/ 130 h 216"/>
                <a:gd name="T94" fmla="*/ 96 w 223"/>
                <a:gd name="T95" fmla="*/ 132 h 216"/>
                <a:gd name="T96" fmla="*/ 96 w 223"/>
                <a:gd name="T97" fmla="*/ 134 h 216"/>
                <a:gd name="T98" fmla="*/ 86 w 223"/>
                <a:gd name="T99" fmla="*/ 155 h 216"/>
                <a:gd name="T100" fmla="*/ 42 w 223"/>
                <a:gd name="T101" fmla="*/ 175 h 216"/>
                <a:gd name="T102" fmla="*/ 12 w 223"/>
                <a:gd name="T103" fmla="*/ 205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23" h="216">
                  <a:moveTo>
                    <a:pt x="223" y="216"/>
                  </a:moveTo>
                  <a:cubicBezTo>
                    <a:pt x="0" y="216"/>
                    <a:pt x="0" y="216"/>
                    <a:pt x="0" y="216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0" y="176"/>
                    <a:pt x="65" y="148"/>
                    <a:pt x="83" y="144"/>
                  </a:cubicBezTo>
                  <a:cubicBezTo>
                    <a:pt x="84" y="143"/>
                    <a:pt x="84" y="140"/>
                    <a:pt x="85" y="137"/>
                  </a:cubicBezTo>
                  <a:cubicBezTo>
                    <a:pt x="81" y="132"/>
                    <a:pt x="71" y="120"/>
                    <a:pt x="67" y="103"/>
                  </a:cubicBezTo>
                  <a:cubicBezTo>
                    <a:pt x="63" y="102"/>
                    <a:pt x="60" y="98"/>
                    <a:pt x="58" y="92"/>
                  </a:cubicBezTo>
                  <a:cubicBezTo>
                    <a:pt x="55" y="85"/>
                    <a:pt x="55" y="74"/>
                    <a:pt x="60" y="67"/>
                  </a:cubicBezTo>
                  <a:cubicBezTo>
                    <a:pt x="60" y="67"/>
                    <a:pt x="60" y="67"/>
                    <a:pt x="60" y="67"/>
                  </a:cubicBezTo>
                  <a:cubicBezTo>
                    <a:pt x="59" y="57"/>
                    <a:pt x="56" y="32"/>
                    <a:pt x="71" y="15"/>
                  </a:cubicBezTo>
                  <a:cubicBezTo>
                    <a:pt x="80" y="5"/>
                    <a:pt x="94" y="0"/>
                    <a:pt x="111" y="0"/>
                  </a:cubicBezTo>
                  <a:cubicBezTo>
                    <a:pt x="129" y="0"/>
                    <a:pt x="142" y="5"/>
                    <a:pt x="151" y="15"/>
                  </a:cubicBezTo>
                  <a:cubicBezTo>
                    <a:pt x="166" y="32"/>
                    <a:pt x="164" y="57"/>
                    <a:pt x="163" y="67"/>
                  </a:cubicBezTo>
                  <a:cubicBezTo>
                    <a:pt x="163" y="67"/>
                    <a:pt x="163" y="67"/>
                    <a:pt x="163" y="67"/>
                  </a:cubicBezTo>
                  <a:cubicBezTo>
                    <a:pt x="168" y="74"/>
                    <a:pt x="168" y="85"/>
                    <a:pt x="165" y="92"/>
                  </a:cubicBezTo>
                  <a:cubicBezTo>
                    <a:pt x="163" y="98"/>
                    <a:pt x="160" y="102"/>
                    <a:pt x="156" y="103"/>
                  </a:cubicBezTo>
                  <a:cubicBezTo>
                    <a:pt x="152" y="120"/>
                    <a:pt x="142" y="132"/>
                    <a:pt x="138" y="137"/>
                  </a:cubicBezTo>
                  <a:cubicBezTo>
                    <a:pt x="138" y="140"/>
                    <a:pt x="139" y="143"/>
                    <a:pt x="140" y="144"/>
                  </a:cubicBezTo>
                  <a:cubicBezTo>
                    <a:pt x="158" y="148"/>
                    <a:pt x="223" y="176"/>
                    <a:pt x="223" y="211"/>
                  </a:cubicBezTo>
                  <a:lnTo>
                    <a:pt x="223" y="216"/>
                  </a:lnTo>
                  <a:close/>
                  <a:moveTo>
                    <a:pt x="12" y="205"/>
                  </a:moveTo>
                  <a:cubicBezTo>
                    <a:pt x="211" y="205"/>
                    <a:pt x="211" y="205"/>
                    <a:pt x="211" y="205"/>
                  </a:cubicBezTo>
                  <a:cubicBezTo>
                    <a:pt x="208" y="195"/>
                    <a:pt x="197" y="185"/>
                    <a:pt x="181" y="175"/>
                  </a:cubicBezTo>
                  <a:cubicBezTo>
                    <a:pt x="164" y="164"/>
                    <a:pt x="144" y="157"/>
                    <a:pt x="137" y="155"/>
                  </a:cubicBezTo>
                  <a:cubicBezTo>
                    <a:pt x="128" y="154"/>
                    <a:pt x="127" y="140"/>
                    <a:pt x="127" y="134"/>
                  </a:cubicBezTo>
                  <a:cubicBezTo>
                    <a:pt x="127" y="132"/>
                    <a:pt x="127" y="132"/>
                    <a:pt x="127" y="132"/>
                  </a:cubicBezTo>
                  <a:cubicBezTo>
                    <a:pt x="128" y="130"/>
                    <a:pt x="128" y="130"/>
                    <a:pt x="128" y="130"/>
                  </a:cubicBezTo>
                  <a:cubicBezTo>
                    <a:pt x="128" y="130"/>
                    <a:pt x="142" y="116"/>
                    <a:pt x="145" y="98"/>
                  </a:cubicBezTo>
                  <a:cubicBezTo>
                    <a:pt x="146" y="93"/>
                    <a:pt x="146" y="93"/>
                    <a:pt x="146" y="93"/>
                  </a:cubicBezTo>
                  <a:cubicBezTo>
                    <a:pt x="151" y="93"/>
                    <a:pt x="151" y="93"/>
                    <a:pt x="151" y="93"/>
                  </a:cubicBezTo>
                  <a:cubicBezTo>
                    <a:pt x="152" y="93"/>
                    <a:pt x="154" y="91"/>
                    <a:pt x="155" y="86"/>
                  </a:cubicBezTo>
                  <a:cubicBezTo>
                    <a:pt x="156" y="81"/>
                    <a:pt x="155" y="76"/>
                    <a:pt x="153" y="74"/>
                  </a:cubicBezTo>
                  <a:cubicBezTo>
                    <a:pt x="151" y="72"/>
                    <a:pt x="151" y="72"/>
                    <a:pt x="151" y="72"/>
                  </a:cubicBezTo>
                  <a:cubicBezTo>
                    <a:pt x="151" y="69"/>
                    <a:pt x="151" y="69"/>
                    <a:pt x="151" y="69"/>
                  </a:cubicBezTo>
                  <a:cubicBezTo>
                    <a:pt x="151" y="68"/>
                    <a:pt x="151" y="67"/>
                    <a:pt x="151" y="66"/>
                  </a:cubicBezTo>
                  <a:cubicBezTo>
                    <a:pt x="152" y="57"/>
                    <a:pt x="154" y="36"/>
                    <a:pt x="143" y="23"/>
                  </a:cubicBezTo>
                  <a:cubicBezTo>
                    <a:pt x="136" y="15"/>
                    <a:pt x="126" y="12"/>
                    <a:pt x="111" y="12"/>
                  </a:cubicBezTo>
                  <a:cubicBezTo>
                    <a:pt x="97" y="12"/>
                    <a:pt x="87" y="15"/>
                    <a:pt x="80" y="23"/>
                  </a:cubicBezTo>
                  <a:cubicBezTo>
                    <a:pt x="68" y="36"/>
                    <a:pt x="71" y="57"/>
                    <a:pt x="72" y="66"/>
                  </a:cubicBezTo>
                  <a:cubicBezTo>
                    <a:pt x="72" y="67"/>
                    <a:pt x="72" y="68"/>
                    <a:pt x="72" y="69"/>
                  </a:cubicBezTo>
                  <a:cubicBezTo>
                    <a:pt x="72" y="72"/>
                    <a:pt x="72" y="72"/>
                    <a:pt x="72" y="72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67" y="76"/>
                    <a:pt x="67" y="81"/>
                    <a:pt x="68" y="86"/>
                  </a:cubicBezTo>
                  <a:cubicBezTo>
                    <a:pt x="69" y="91"/>
                    <a:pt x="71" y="93"/>
                    <a:pt x="72" y="93"/>
                  </a:cubicBezTo>
                  <a:cubicBezTo>
                    <a:pt x="77" y="93"/>
                    <a:pt x="77" y="93"/>
                    <a:pt x="77" y="93"/>
                  </a:cubicBezTo>
                  <a:cubicBezTo>
                    <a:pt x="77" y="98"/>
                    <a:pt x="77" y="98"/>
                    <a:pt x="77" y="98"/>
                  </a:cubicBezTo>
                  <a:cubicBezTo>
                    <a:pt x="80" y="116"/>
                    <a:pt x="94" y="130"/>
                    <a:pt x="95" y="130"/>
                  </a:cubicBezTo>
                  <a:cubicBezTo>
                    <a:pt x="96" y="132"/>
                    <a:pt x="96" y="132"/>
                    <a:pt x="96" y="132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96" y="140"/>
                    <a:pt x="95" y="154"/>
                    <a:pt x="86" y="155"/>
                  </a:cubicBezTo>
                  <a:cubicBezTo>
                    <a:pt x="79" y="157"/>
                    <a:pt x="59" y="164"/>
                    <a:pt x="42" y="175"/>
                  </a:cubicBezTo>
                  <a:cubicBezTo>
                    <a:pt x="25" y="185"/>
                    <a:pt x="15" y="195"/>
                    <a:pt x="12" y="2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478"/>
            <p:cNvSpPr>
              <a:spLocks/>
            </p:cNvSpPr>
            <p:nvPr/>
          </p:nvSpPr>
          <p:spPr bwMode="auto">
            <a:xfrm>
              <a:off x="6216650" y="2936875"/>
              <a:ext cx="236537" cy="381000"/>
            </a:xfrm>
            <a:custGeom>
              <a:avLst/>
              <a:gdLst>
                <a:gd name="T0" fmla="*/ 43 w 113"/>
                <a:gd name="T1" fmla="*/ 120 h 181"/>
                <a:gd name="T2" fmla="*/ 42 w 113"/>
                <a:gd name="T3" fmla="*/ 114 h 181"/>
                <a:gd name="T4" fmla="*/ 57 w 113"/>
                <a:gd name="T5" fmla="*/ 86 h 181"/>
                <a:gd name="T6" fmla="*/ 64 w 113"/>
                <a:gd name="T7" fmla="*/ 77 h 181"/>
                <a:gd name="T8" fmla="*/ 62 w 113"/>
                <a:gd name="T9" fmla="*/ 56 h 181"/>
                <a:gd name="T10" fmla="*/ 62 w 113"/>
                <a:gd name="T11" fmla="*/ 56 h 181"/>
                <a:gd name="T12" fmla="*/ 53 w 113"/>
                <a:gd name="T13" fmla="*/ 13 h 181"/>
                <a:gd name="T14" fmla="*/ 19 w 113"/>
                <a:gd name="T15" fmla="*/ 0 h 181"/>
                <a:gd name="T16" fmla="*/ 0 w 113"/>
                <a:gd name="T17" fmla="*/ 4 h 181"/>
                <a:gd name="T18" fmla="*/ 5 w 113"/>
                <a:gd name="T19" fmla="*/ 12 h 181"/>
                <a:gd name="T20" fmla="*/ 19 w 113"/>
                <a:gd name="T21" fmla="*/ 10 h 181"/>
                <a:gd name="T22" fmla="*/ 46 w 113"/>
                <a:gd name="T23" fmla="*/ 19 h 181"/>
                <a:gd name="T24" fmla="*/ 53 w 113"/>
                <a:gd name="T25" fmla="*/ 55 h 181"/>
                <a:gd name="T26" fmla="*/ 52 w 113"/>
                <a:gd name="T27" fmla="*/ 58 h 181"/>
                <a:gd name="T28" fmla="*/ 52 w 113"/>
                <a:gd name="T29" fmla="*/ 60 h 181"/>
                <a:gd name="T30" fmla="*/ 54 w 113"/>
                <a:gd name="T31" fmla="*/ 62 h 181"/>
                <a:gd name="T32" fmla="*/ 56 w 113"/>
                <a:gd name="T33" fmla="*/ 72 h 181"/>
                <a:gd name="T34" fmla="*/ 52 w 113"/>
                <a:gd name="T35" fmla="*/ 78 h 181"/>
                <a:gd name="T36" fmla="*/ 48 w 113"/>
                <a:gd name="T37" fmla="*/ 78 h 181"/>
                <a:gd name="T38" fmla="*/ 48 w 113"/>
                <a:gd name="T39" fmla="*/ 82 h 181"/>
                <a:gd name="T40" fmla="*/ 33 w 113"/>
                <a:gd name="T41" fmla="*/ 109 h 181"/>
                <a:gd name="T42" fmla="*/ 32 w 113"/>
                <a:gd name="T43" fmla="*/ 110 h 181"/>
                <a:gd name="T44" fmla="*/ 32 w 113"/>
                <a:gd name="T45" fmla="*/ 112 h 181"/>
                <a:gd name="T46" fmla="*/ 41 w 113"/>
                <a:gd name="T47" fmla="*/ 130 h 181"/>
                <a:gd name="T48" fmla="*/ 77 w 113"/>
                <a:gd name="T49" fmla="*/ 146 h 181"/>
                <a:gd name="T50" fmla="*/ 102 w 113"/>
                <a:gd name="T51" fmla="*/ 171 h 181"/>
                <a:gd name="T52" fmla="*/ 58 w 113"/>
                <a:gd name="T53" fmla="*/ 171 h 181"/>
                <a:gd name="T54" fmla="*/ 65 w 113"/>
                <a:gd name="T55" fmla="*/ 181 h 181"/>
                <a:gd name="T56" fmla="*/ 113 w 113"/>
                <a:gd name="T57" fmla="*/ 181 h 181"/>
                <a:gd name="T58" fmla="*/ 113 w 113"/>
                <a:gd name="T59" fmla="*/ 176 h 181"/>
                <a:gd name="T60" fmla="*/ 43 w 113"/>
                <a:gd name="T61" fmla="*/ 12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3" h="181">
                  <a:moveTo>
                    <a:pt x="43" y="120"/>
                  </a:moveTo>
                  <a:cubicBezTo>
                    <a:pt x="42" y="119"/>
                    <a:pt x="42" y="117"/>
                    <a:pt x="42" y="114"/>
                  </a:cubicBezTo>
                  <a:cubicBezTo>
                    <a:pt x="45" y="110"/>
                    <a:pt x="53" y="100"/>
                    <a:pt x="57" y="86"/>
                  </a:cubicBezTo>
                  <a:cubicBezTo>
                    <a:pt x="60" y="85"/>
                    <a:pt x="62" y="82"/>
                    <a:pt x="64" y="77"/>
                  </a:cubicBezTo>
                  <a:cubicBezTo>
                    <a:pt x="66" y="71"/>
                    <a:pt x="67" y="62"/>
                    <a:pt x="62" y="56"/>
                  </a:cubicBezTo>
                  <a:cubicBezTo>
                    <a:pt x="62" y="56"/>
                    <a:pt x="62" y="56"/>
                    <a:pt x="62" y="56"/>
                  </a:cubicBezTo>
                  <a:cubicBezTo>
                    <a:pt x="63" y="48"/>
                    <a:pt x="65" y="27"/>
                    <a:pt x="53" y="13"/>
                  </a:cubicBezTo>
                  <a:cubicBezTo>
                    <a:pt x="45" y="5"/>
                    <a:pt x="34" y="0"/>
                    <a:pt x="19" y="0"/>
                  </a:cubicBezTo>
                  <a:cubicBezTo>
                    <a:pt x="12" y="0"/>
                    <a:pt x="5" y="2"/>
                    <a:pt x="0" y="4"/>
                  </a:cubicBezTo>
                  <a:cubicBezTo>
                    <a:pt x="2" y="6"/>
                    <a:pt x="3" y="9"/>
                    <a:pt x="5" y="12"/>
                  </a:cubicBezTo>
                  <a:cubicBezTo>
                    <a:pt x="9" y="11"/>
                    <a:pt x="14" y="10"/>
                    <a:pt x="19" y="10"/>
                  </a:cubicBezTo>
                  <a:cubicBezTo>
                    <a:pt x="31" y="10"/>
                    <a:pt x="40" y="13"/>
                    <a:pt x="46" y="19"/>
                  </a:cubicBezTo>
                  <a:cubicBezTo>
                    <a:pt x="55" y="30"/>
                    <a:pt x="53" y="48"/>
                    <a:pt x="53" y="55"/>
                  </a:cubicBezTo>
                  <a:cubicBezTo>
                    <a:pt x="52" y="56"/>
                    <a:pt x="52" y="57"/>
                    <a:pt x="52" y="58"/>
                  </a:cubicBezTo>
                  <a:cubicBezTo>
                    <a:pt x="52" y="60"/>
                    <a:pt x="52" y="60"/>
                    <a:pt x="52" y="60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56" y="63"/>
                    <a:pt x="57" y="68"/>
                    <a:pt x="56" y="72"/>
                  </a:cubicBezTo>
                  <a:cubicBezTo>
                    <a:pt x="55" y="76"/>
                    <a:pt x="53" y="78"/>
                    <a:pt x="52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8" y="82"/>
                    <a:pt x="48" y="82"/>
                    <a:pt x="48" y="82"/>
                  </a:cubicBezTo>
                  <a:cubicBezTo>
                    <a:pt x="45" y="97"/>
                    <a:pt x="34" y="109"/>
                    <a:pt x="33" y="109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12"/>
                    <a:pt x="32" y="112"/>
                    <a:pt x="32" y="112"/>
                  </a:cubicBezTo>
                  <a:cubicBezTo>
                    <a:pt x="32" y="117"/>
                    <a:pt x="33" y="129"/>
                    <a:pt x="41" y="130"/>
                  </a:cubicBezTo>
                  <a:cubicBezTo>
                    <a:pt x="47" y="131"/>
                    <a:pt x="63" y="137"/>
                    <a:pt x="77" y="146"/>
                  </a:cubicBezTo>
                  <a:cubicBezTo>
                    <a:pt x="91" y="154"/>
                    <a:pt x="100" y="163"/>
                    <a:pt x="102" y="171"/>
                  </a:cubicBezTo>
                  <a:cubicBezTo>
                    <a:pt x="58" y="171"/>
                    <a:pt x="58" y="171"/>
                    <a:pt x="58" y="171"/>
                  </a:cubicBezTo>
                  <a:cubicBezTo>
                    <a:pt x="60" y="174"/>
                    <a:pt x="63" y="177"/>
                    <a:pt x="65" y="181"/>
                  </a:cubicBezTo>
                  <a:cubicBezTo>
                    <a:pt x="113" y="181"/>
                    <a:pt x="113" y="181"/>
                    <a:pt x="113" y="181"/>
                  </a:cubicBezTo>
                  <a:cubicBezTo>
                    <a:pt x="113" y="176"/>
                    <a:pt x="113" y="176"/>
                    <a:pt x="113" y="176"/>
                  </a:cubicBezTo>
                  <a:cubicBezTo>
                    <a:pt x="113" y="147"/>
                    <a:pt x="58" y="123"/>
                    <a:pt x="43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479"/>
            <p:cNvSpPr>
              <a:spLocks/>
            </p:cNvSpPr>
            <p:nvPr/>
          </p:nvSpPr>
          <p:spPr bwMode="auto">
            <a:xfrm>
              <a:off x="5757863" y="2936875"/>
              <a:ext cx="244475" cy="381000"/>
            </a:xfrm>
            <a:custGeom>
              <a:avLst/>
              <a:gdLst>
                <a:gd name="T0" fmla="*/ 59 w 116"/>
                <a:gd name="T1" fmla="*/ 171 h 181"/>
                <a:gd name="T2" fmla="*/ 11 w 116"/>
                <a:gd name="T3" fmla="*/ 171 h 181"/>
                <a:gd name="T4" fmla="*/ 35 w 116"/>
                <a:gd name="T5" fmla="*/ 146 h 181"/>
                <a:gd name="T6" fmla="*/ 72 w 116"/>
                <a:gd name="T7" fmla="*/ 130 h 181"/>
                <a:gd name="T8" fmla="*/ 81 w 116"/>
                <a:gd name="T9" fmla="*/ 112 h 181"/>
                <a:gd name="T10" fmla="*/ 81 w 116"/>
                <a:gd name="T11" fmla="*/ 110 h 181"/>
                <a:gd name="T12" fmla="*/ 79 w 116"/>
                <a:gd name="T13" fmla="*/ 109 h 181"/>
                <a:gd name="T14" fmla="*/ 65 w 116"/>
                <a:gd name="T15" fmla="*/ 82 h 181"/>
                <a:gd name="T16" fmla="*/ 64 w 116"/>
                <a:gd name="T17" fmla="*/ 78 h 181"/>
                <a:gd name="T18" fmla="*/ 60 w 116"/>
                <a:gd name="T19" fmla="*/ 78 h 181"/>
                <a:gd name="T20" fmla="*/ 57 w 116"/>
                <a:gd name="T21" fmla="*/ 72 h 181"/>
                <a:gd name="T22" fmla="*/ 59 w 116"/>
                <a:gd name="T23" fmla="*/ 62 h 181"/>
                <a:gd name="T24" fmla="*/ 61 w 116"/>
                <a:gd name="T25" fmla="*/ 60 h 181"/>
                <a:gd name="T26" fmla="*/ 60 w 116"/>
                <a:gd name="T27" fmla="*/ 58 h 181"/>
                <a:gd name="T28" fmla="*/ 60 w 116"/>
                <a:gd name="T29" fmla="*/ 55 h 181"/>
                <a:gd name="T30" fmla="*/ 67 w 116"/>
                <a:gd name="T31" fmla="*/ 19 h 181"/>
                <a:gd name="T32" fmla="*/ 93 w 116"/>
                <a:gd name="T33" fmla="*/ 10 h 181"/>
                <a:gd name="T34" fmla="*/ 112 w 116"/>
                <a:gd name="T35" fmla="*/ 13 h 181"/>
                <a:gd name="T36" fmla="*/ 116 w 116"/>
                <a:gd name="T37" fmla="*/ 5 h 181"/>
                <a:gd name="T38" fmla="*/ 93 w 116"/>
                <a:gd name="T39" fmla="*/ 0 h 181"/>
                <a:gd name="T40" fmla="*/ 60 w 116"/>
                <a:gd name="T41" fmla="*/ 13 h 181"/>
                <a:gd name="T42" fmla="*/ 51 w 116"/>
                <a:gd name="T43" fmla="*/ 56 h 181"/>
                <a:gd name="T44" fmla="*/ 51 w 116"/>
                <a:gd name="T45" fmla="*/ 56 h 181"/>
                <a:gd name="T46" fmla="*/ 49 w 116"/>
                <a:gd name="T47" fmla="*/ 77 h 181"/>
                <a:gd name="T48" fmla="*/ 56 w 116"/>
                <a:gd name="T49" fmla="*/ 86 h 181"/>
                <a:gd name="T50" fmla="*/ 71 w 116"/>
                <a:gd name="T51" fmla="*/ 114 h 181"/>
                <a:gd name="T52" fmla="*/ 70 w 116"/>
                <a:gd name="T53" fmla="*/ 120 h 181"/>
                <a:gd name="T54" fmla="*/ 0 w 116"/>
                <a:gd name="T55" fmla="*/ 176 h 181"/>
                <a:gd name="T56" fmla="*/ 0 w 116"/>
                <a:gd name="T57" fmla="*/ 181 h 181"/>
                <a:gd name="T58" fmla="*/ 52 w 116"/>
                <a:gd name="T59" fmla="*/ 181 h 181"/>
                <a:gd name="T60" fmla="*/ 59 w 116"/>
                <a:gd name="T61" fmla="*/ 17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6" h="181">
                  <a:moveTo>
                    <a:pt x="59" y="171"/>
                  </a:moveTo>
                  <a:cubicBezTo>
                    <a:pt x="11" y="171"/>
                    <a:pt x="11" y="171"/>
                    <a:pt x="11" y="171"/>
                  </a:cubicBezTo>
                  <a:cubicBezTo>
                    <a:pt x="13" y="163"/>
                    <a:pt x="22" y="154"/>
                    <a:pt x="35" y="146"/>
                  </a:cubicBezTo>
                  <a:cubicBezTo>
                    <a:pt x="50" y="137"/>
                    <a:pt x="66" y="131"/>
                    <a:pt x="72" y="130"/>
                  </a:cubicBezTo>
                  <a:cubicBezTo>
                    <a:pt x="80" y="129"/>
                    <a:pt x="81" y="117"/>
                    <a:pt x="81" y="112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79" y="109"/>
                    <a:pt x="79" y="109"/>
                    <a:pt x="79" y="109"/>
                  </a:cubicBezTo>
                  <a:cubicBezTo>
                    <a:pt x="79" y="109"/>
                    <a:pt x="68" y="97"/>
                    <a:pt x="65" y="82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0" y="78"/>
                    <a:pt x="60" y="78"/>
                    <a:pt x="60" y="78"/>
                  </a:cubicBezTo>
                  <a:cubicBezTo>
                    <a:pt x="60" y="78"/>
                    <a:pt x="58" y="76"/>
                    <a:pt x="57" y="72"/>
                  </a:cubicBezTo>
                  <a:cubicBezTo>
                    <a:pt x="56" y="68"/>
                    <a:pt x="57" y="63"/>
                    <a:pt x="59" y="62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60" y="58"/>
                    <a:pt x="60" y="58"/>
                    <a:pt x="60" y="58"/>
                  </a:cubicBezTo>
                  <a:cubicBezTo>
                    <a:pt x="60" y="57"/>
                    <a:pt x="60" y="56"/>
                    <a:pt x="60" y="55"/>
                  </a:cubicBezTo>
                  <a:cubicBezTo>
                    <a:pt x="59" y="48"/>
                    <a:pt x="58" y="30"/>
                    <a:pt x="67" y="19"/>
                  </a:cubicBezTo>
                  <a:cubicBezTo>
                    <a:pt x="73" y="13"/>
                    <a:pt x="82" y="10"/>
                    <a:pt x="93" y="10"/>
                  </a:cubicBezTo>
                  <a:cubicBezTo>
                    <a:pt x="101" y="10"/>
                    <a:pt x="107" y="11"/>
                    <a:pt x="112" y="13"/>
                  </a:cubicBezTo>
                  <a:cubicBezTo>
                    <a:pt x="113" y="11"/>
                    <a:pt x="114" y="8"/>
                    <a:pt x="116" y="5"/>
                  </a:cubicBezTo>
                  <a:cubicBezTo>
                    <a:pt x="110" y="2"/>
                    <a:pt x="102" y="0"/>
                    <a:pt x="93" y="0"/>
                  </a:cubicBezTo>
                  <a:cubicBezTo>
                    <a:pt x="79" y="0"/>
                    <a:pt x="67" y="5"/>
                    <a:pt x="60" y="13"/>
                  </a:cubicBezTo>
                  <a:cubicBezTo>
                    <a:pt x="48" y="27"/>
                    <a:pt x="50" y="48"/>
                    <a:pt x="51" y="56"/>
                  </a:cubicBezTo>
                  <a:cubicBezTo>
                    <a:pt x="51" y="56"/>
                    <a:pt x="51" y="56"/>
                    <a:pt x="51" y="56"/>
                  </a:cubicBezTo>
                  <a:cubicBezTo>
                    <a:pt x="46" y="62"/>
                    <a:pt x="46" y="71"/>
                    <a:pt x="49" y="77"/>
                  </a:cubicBezTo>
                  <a:cubicBezTo>
                    <a:pt x="50" y="82"/>
                    <a:pt x="53" y="85"/>
                    <a:pt x="56" y="86"/>
                  </a:cubicBezTo>
                  <a:cubicBezTo>
                    <a:pt x="59" y="100"/>
                    <a:pt x="68" y="110"/>
                    <a:pt x="71" y="114"/>
                  </a:cubicBezTo>
                  <a:cubicBezTo>
                    <a:pt x="71" y="117"/>
                    <a:pt x="70" y="119"/>
                    <a:pt x="70" y="120"/>
                  </a:cubicBezTo>
                  <a:cubicBezTo>
                    <a:pt x="55" y="123"/>
                    <a:pt x="0" y="147"/>
                    <a:pt x="0" y="176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52" y="181"/>
                    <a:pt x="52" y="181"/>
                    <a:pt x="52" y="181"/>
                  </a:cubicBezTo>
                  <a:cubicBezTo>
                    <a:pt x="54" y="177"/>
                    <a:pt x="56" y="174"/>
                    <a:pt x="59" y="1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38" name="Group 497"/>
          <p:cNvGrpSpPr/>
          <p:nvPr/>
        </p:nvGrpSpPr>
        <p:grpSpPr>
          <a:xfrm>
            <a:off x="7045319" y="3109760"/>
            <a:ext cx="951875" cy="927454"/>
            <a:chOff x="5508626" y="2106613"/>
            <a:chExt cx="247650" cy="241296"/>
          </a:xfrm>
        </p:grpSpPr>
        <p:sp>
          <p:nvSpPr>
            <p:cNvPr id="39" name="Freeform 126"/>
            <p:cNvSpPr>
              <a:spLocks/>
            </p:cNvSpPr>
            <p:nvPr/>
          </p:nvSpPr>
          <p:spPr bwMode="auto">
            <a:xfrm>
              <a:off x="5643563" y="2271709"/>
              <a:ext cx="109538" cy="76200"/>
            </a:xfrm>
            <a:custGeom>
              <a:avLst/>
              <a:gdLst>
                <a:gd name="T0" fmla="*/ 22 w 29"/>
                <a:gd name="T1" fmla="*/ 0 h 20"/>
                <a:gd name="T2" fmla="*/ 0 w 29"/>
                <a:gd name="T3" fmla="*/ 20 h 20"/>
                <a:gd name="T4" fmla="*/ 29 w 29"/>
                <a:gd name="T5" fmla="*/ 20 h 20"/>
                <a:gd name="T6" fmla="*/ 22 w 2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0">
                  <a:moveTo>
                    <a:pt x="22" y="0"/>
                  </a:moveTo>
                  <a:cubicBezTo>
                    <a:pt x="12" y="3"/>
                    <a:pt x="4" y="11"/>
                    <a:pt x="0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12"/>
                    <a:pt x="26" y="5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127"/>
            <p:cNvSpPr>
              <a:spLocks/>
            </p:cNvSpPr>
            <p:nvPr/>
          </p:nvSpPr>
          <p:spPr bwMode="auto">
            <a:xfrm>
              <a:off x="5511801" y="2271709"/>
              <a:ext cx="109538" cy="76200"/>
            </a:xfrm>
            <a:custGeom>
              <a:avLst/>
              <a:gdLst>
                <a:gd name="T0" fmla="*/ 7 w 29"/>
                <a:gd name="T1" fmla="*/ 0 h 20"/>
                <a:gd name="T2" fmla="*/ 0 w 29"/>
                <a:gd name="T3" fmla="*/ 20 h 20"/>
                <a:gd name="T4" fmla="*/ 29 w 29"/>
                <a:gd name="T5" fmla="*/ 20 h 20"/>
                <a:gd name="T6" fmla="*/ 7 w 2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0">
                  <a:moveTo>
                    <a:pt x="7" y="0"/>
                  </a:moveTo>
                  <a:cubicBezTo>
                    <a:pt x="3" y="5"/>
                    <a:pt x="0" y="12"/>
                    <a:pt x="0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5" y="11"/>
                    <a:pt x="17" y="3"/>
                    <a:pt x="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128"/>
            <p:cNvSpPr>
              <a:spLocks noEditPoints="1"/>
            </p:cNvSpPr>
            <p:nvPr/>
          </p:nvSpPr>
          <p:spPr bwMode="auto">
            <a:xfrm>
              <a:off x="5508626" y="2106613"/>
              <a:ext cx="247650" cy="180975"/>
            </a:xfrm>
            <a:custGeom>
              <a:avLst/>
              <a:gdLst>
                <a:gd name="T0" fmla="*/ 56 w 66"/>
                <a:gd name="T1" fmla="*/ 30 h 48"/>
                <a:gd name="T2" fmla="*/ 61 w 66"/>
                <a:gd name="T3" fmla="*/ 35 h 48"/>
                <a:gd name="T4" fmla="*/ 64 w 66"/>
                <a:gd name="T5" fmla="*/ 36 h 48"/>
                <a:gd name="T6" fmla="*/ 57 w 66"/>
                <a:gd name="T7" fmla="*/ 18 h 48"/>
                <a:gd name="T8" fmla="*/ 55 w 66"/>
                <a:gd name="T9" fmla="*/ 15 h 48"/>
                <a:gd name="T10" fmla="*/ 55 w 66"/>
                <a:gd name="T11" fmla="*/ 15 h 48"/>
                <a:gd name="T12" fmla="*/ 54 w 66"/>
                <a:gd name="T13" fmla="*/ 12 h 48"/>
                <a:gd name="T14" fmla="*/ 53 w 66"/>
                <a:gd name="T15" fmla="*/ 11 h 48"/>
                <a:gd name="T16" fmla="*/ 51 w 66"/>
                <a:gd name="T17" fmla="*/ 8 h 48"/>
                <a:gd name="T18" fmla="*/ 51 w 66"/>
                <a:gd name="T19" fmla="*/ 8 h 48"/>
                <a:gd name="T20" fmla="*/ 45 w 66"/>
                <a:gd name="T21" fmla="*/ 3 h 48"/>
                <a:gd name="T22" fmla="*/ 45 w 66"/>
                <a:gd name="T23" fmla="*/ 3 h 48"/>
                <a:gd name="T24" fmla="*/ 42 w 66"/>
                <a:gd name="T25" fmla="*/ 2 h 48"/>
                <a:gd name="T26" fmla="*/ 41 w 66"/>
                <a:gd name="T27" fmla="*/ 1 h 48"/>
                <a:gd name="T28" fmla="*/ 37 w 66"/>
                <a:gd name="T29" fmla="*/ 0 h 48"/>
                <a:gd name="T30" fmla="*/ 37 w 66"/>
                <a:gd name="T31" fmla="*/ 0 h 48"/>
                <a:gd name="T32" fmla="*/ 33 w 66"/>
                <a:gd name="T33" fmla="*/ 0 h 48"/>
                <a:gd name="T34" fmla="*/ 33 w 66"/>
                <a:gd name="T35" fmla="*/ 0 h 48"/>
                <a:gd name="T36" fmla="*/ 33 w 66"/>
                <a:gd name="T37" fmla="*/ 0 h 48"/>
                <a:gd name="T38" fmla="*/ 33 w 66"/>
                <a:gd name="T39" fmla="*/ 0 h 48"/>
                <a:gd name="T40" fmla="*/ 33 w 66"/>
                <a:gd name="T41" fmla="*/ 0 h 48"/>
                <a:gd name="T42" fmla="*/ 29 w 66"/>
                <a:gd name="T43" fmla="*/ 0 h 48"/>
                <a:gd name="T44" fmla="*/ 29 w 66"/>
                <a:gd name="T45" fmla="*/ 0 h 48"/>
                <a:gd name="T46" fmla="*/ 25 w 66"/>
                <a:gd name="T47" fmla="*/ 1 h 48"/>
                <a:gd name="T48" fmla="*/ 24 w 66"/>
                <a:gd name="T49" fmla="*/ 2 h 48"/>
                <a:gd name="T50" fmla="*/ 21 w 66"/>
                <a:gd name="T51" fmla="*/ 3 h 48"/>
                <a:gd name="T52" fmla="*/ 21 w 66"/>
                <a:gd name="T53" fmla="*/ 3 h 48"/>
                <a:gd name="T54" fmla="*/ 15 w 66"/>
                <a:gd name="T55" fmla="*/ 8 h 48"/>
                <a:gd name="T56" fmla="*/ 15 w 66"/>
                <a:gd name="T57" fmla="*/ 8 h 48"/>
                <a:gd name="T58" fmla="*/ 13 w 66"/>
                <a:gd name="T59" fmla="*/ 11 h 48"/>
                <a:gd name="T60" fmla="*/ 12 w 66"/>
                <a:gd name="T61" fmla="*/ 12 h 48"/>
                <a:gd name="T62" fmla="*/ 11 w 66"/>
                <a:gd name="T63" fmla="*/ 15 h 48"/>
                <a:gd name="T64" fmla="*/ 11 w 66"/>
                <a:gd name="T65" fmla="*/ 15 h 48"/>
                <a:gd name="T66" fmla="*/ 9 w 66"/>
                <a:gd name="T67" fmla="*/ 18 h 48"/>
                <a:gd name="T68" fmla="*/ 2 w 66"/>
                <a:gd name="T69" fmla="*/ 36 h 48"/>
                <a:gd name="T70" fmla="*/ 5 w 66"/>
                <a:gd name="T71" fmla="*/ 35 h 48"/>
                <a:gd name="T72" fmla="*/ 10 w 66"/>
                <a:gd name="T73" fmla="*/ 30 h 48"/>
                <a:gd name="T74" fmla="*/ 33 w 66"/>
                <a:gd name="T75" fmla="*/ 48 h 48"/>
                <a:gd name="T76" fmla="*/ 56 w 66"/>
                <a:gd name="T77" fmla="*/ 30 h 48"/>
                <a:gd name="T78" fmla="*/ 33 w 66"/>
                <a:gd name="T79" fmla="*/ 44 h 48"/>
                <a:gd name="T80" fmla="*/ 13 w 66"/>
                <a:gd name="T81" fmla="*/ 24 h 48"/>
                <a:gd name="T82" fmla="*/ 13 w 66"/>
                <a:gd name="T83" fmla="*/ 20 h 48"/>
                <a:gd name="T84" fmla="*/ 15 w 66"/>
                <a:gd name="T85" fmla="*/ 20 h 48"/>
                <a:gd name="T86" fmla="*/ 33 w 66"/>
                <a:gd name="T87" fmla="*/ 4 h 48"/>
                <a:gd name="T88" fmla="*/ 33 w 66"/>
                <a:gd name="T89" fmla="*/ 4 h 48"/>
                <a:gd name="T90" fmla="*/ 33 w 66"/>
                <a:gd name="T91" fmla="*/ 4 h 48"/>
                <a:gd name="T92" fmla="*/ 51 w 66"/>
                <a:gd name="T93" fmla="*/ 20 h 48"/>
                <a:gd name="T94" fmla="*/ 53 w 66"/>
                <a:gd name="T95" fmla="*/ 20 h 48"/>
                <a:gd name="T96" fmla="*/ 53 w 66"/>
                <a:gd name="T97" fmla="*/ 24 h 48"/>
                <a:gd name="T98" fmla="*/ 33 w 66"/>
                <a:gd name="T99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6" h="48">
                  <a:moveTo>
                    <a:pt x="56" y="30"/>
                  </a:moveTo>
                  <a:cubicBezTo>
                    <a:pt x="57" y="32"/>
                    <a:pt x="59" y="34"/>
                    <a:pt x="61" y="35"/>
                  </a:cubicBezTo>
                  <a:cubicBezTo>
                    <a:pt x="62" y="35"/>
                    <a:pt x="63" y="36"/>
                    <a:pt x="64" y="36"/>
                  </a:cubicBezTo>
                  <a:cubicBezTo>
                    <a:pt x="66" y="29"/>
                    <a:pt x="63" y="21"/>
                    <a:pt x="57" y="18"/>
                  </a:cubicBezTo>
                  <a:cubicBezTo>
                    <a:pt x="56" y="18"/>
                    <a:pt x="56" y="16"/>
                    <a:pt x="55" y="15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5" y="14"/>
                    <a:pt x="54" y="13"/>
                    <a:pt x="54" y="12"/>
                  </a:cubicBezTo>
                  <a:cubicBezTo>
                    <a:pt x="54" y="12"/>
                    <a:pt x="53" y="11"/>
                    <a:pt x="53" y="11"/>
                  </a:cubicBezTo>
                  <a:cubicBezTo>
                    <a:pt x="53" y="10"/>
                    <a:pt x="52" y="9"/>
                    <a:pt x="51" y="8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49" y="6"/>
                    <a:pt x="47" y="5"/>
                    <a:pt x="45" y="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3"/>
                    <a:pt x="43" y="2"/>
                    <a:pt x="42" y="2"/>
                  </a:cubicBezTo>
                  <a:cubicBezTo>
                    <a:pt x="41" y="2"/>
                    <a:pt x="41" y="1"/>
                    <a:pt x="41" y="1"/>
                  </a:cubicBezTo>
                  <a:cubicBezTo>
                    <a:pt x="40" y="1"/>
                    <a:pt x="39" y="1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6" y="0"/>
                    <a:pt x="35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1" y="0"/>
                    <a:pt x="30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7" y="1"/>
                    <a:pt x="26" y="1"/>
                    <a:pt x="25" y="1"/>
                  </a:cubicBezTo>
                  <a:cubicBezTo>
                    <a:pt x="25" y="1"/>
                    <a:pt x="25" y="2"/>
                    <a:pt x="24" y="2"/>
                  </a:cubicBezTo>
                  <a:cubicBezTo>
                    <a:pt x="23" y="2"/>
                    <a:pt x="22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5"/>
                    <a:pt x="17" y="6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4" y="9"/>
                    <a:pt x="13" y="10"/>
                    <a:pt x="13" y="11"/>
                  </a:cubicBezTo>
                  <a:cubicBezTo>
                    <a:pt x="13" y="11"/>
                    <a:pt x="12" y="12"/>
                    <a:pt x="12" y="12"/>
                  </a:cubicBezTo>
                  <a:cubicBezTo>
                    <a:pt x="12" y="13"/>
                    <a:pt x="11" y="14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0" y="16"/>
                    <a:pt x="10" y="18"/>
                    <a:pt x="9" y="18"/>
                  </a:cubicBezTo>
                  <a:cubicBezTo>
                    <a:pt x="3" y="21"/>
                    <a:pt x="0" y="29"/>
                    <a:pt x="2" y="36"/>
                  </a:cubicBezTo>
                  <a:cubicBezTo>
                    <a:pt x="3" y="36"/>
                    <a:pt x="4" y="35"/>
                    <a:pt x="5" y="35"/>
                  </a:cubicBezTo>
                  <a:cubicBezTo>
                    <a:pt x="7" y="34"/>
                    <a:pt x="9" y="32"/>
                    <a:pt x="10" y="30"/>
                  </a:cubicBezTo>
                  <a:cubicBezTo>
                    <a:pt x="13" y="41"/>
                    <a:pt x="22" y="48"/>
                    <a:pt x="33" y="48"/>
                  </a:cubicBezTo>
                  <a:cubicBezTo>
                    <a:pt x="44" y="48"/>
                    <a:pt x="53" y="41"/>
                    <a:pt x="56" y="30"/>
                  </a:cubicBezTo>
                  <a:close/>
                  <a:moveTo>
                    <a:pt x="33" y="44"/>
                  </a:moveTo>
                  <a:cubicBezTo>
                    <a:pt x="22" y="44"/>
                    <a:pt x="13" y="35"/>
                    <a:pt x="13" y="24"/>
                  </a:cubicBezTo>
                  <a:cubicBezTo>
                    <a:pt x="13" y="23"/>
                    <a:pt x="13" y="21"/>
                    <a:pt x="13" y="20"/>
                  </a:cubicBezTo>
                  <a:cubicBezTo>
                    <a:pt x="14" y="20"/>
                    <a:pt x="14" y="20"/>
                    <a:pt x="15" y="20"/>
                  </a:cubicBezTo>
                  <a:cubicBezTo>
                    <a:pt x="24" y="20"/>
                    <a:pt x="32" y="13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13"/>
                    <a:pt x="42" y="20"/>
                    <a:pt x="51" y="20"/>
                  </a:cubicBezTo>
                  <a:cubicBezTo>
                    <a:pt x="52" y="20"/>
                    <a:pt x="52" y="20"/>
                    <a:pt x="53" y="20"/>
                  </a:cubicBezTo>
                  <a:cubicBezTo>
                    <a:pt x="53" y="21"/>
                    <a:pt x="53" y="23"/>
                    <a:pt x="53" y="24"/>
                  </a:cubicBezTo>
                  <a:cubicBezTo>
                    <a:pt x="53" y="35"/>
                    <a:pt x="44" y="44"/>
                    <a:pt x="33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Oval 129"/>
            <p:cNvSpPr>
              <a:spLocks noChangeArrowheads="1"/>
            </p:cNvSpPr>
            <p:nvPr/>
          </p:nvSpPr>
          <p:spPr bwMode="auto">
            <a:xfrm>
              <a:off x="5591176" y="2185984"/>
              <a:ext cx="25400" cy="269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Oval 130"/>
            <p:cNvSpPr>
              <a:spLocks noChangeArrowheads="1"/>
            </p:cNvSpPr>
            <p:nvPr/>
          </p:nvSpPr>
          <p:spPr bwMode="auto">
            <a:xfrm>
              <a:off x="5646738" y="2185984"/>
              <a:ext cx="26988" cy="269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44" name="TextBox 35"/>
          <p:cNvSpPr txBox="1"/>
          <p:nvPr/>
        </p:nvSpPr>
        <p:spPr>
          <a:xfrm>
            <a:off x="6294214" y="1998249"/>
            <a:ext cx="2467999" cy="5847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1600" b="1" dirty="0">
                <a:latin typeface="Co Headline" panose="020B0803060202020204" pitchFamily="34" charset="0"/>
                <a:cs typeface="Co Headline" panose="020B0803060202020204" pitchFamily="34" charset="0"/>
              </a:rPr>
              <a:t>Leerlingen tussen </a:t>
            </a:r>
            <a:br>
              <a:rPr lang="nl-BE" sz="1600" b="1" dirty="0">
                <a:latin typeface="Co Headline" panose="020B0803060202020204" pitchFamily="34" charset="0"/>
                <a:cs typeface="Co Headline" panose="020B0803060202020204" pitchFamily="34" charset="0"/>
              </a:rPr>
            </a:br>
            <a:r>
              <a:rPr lang="nl-BE" sz="1600" b="1" dirty="0">
                <a:latin typeface="Co Headline" panose="020B0803060202020204" pitchFamily="34" charset="0"/>
                <a:cs typeface="Co Headline" panose="020B0803060202020204" pitchFamily="34" charset="0"/>
              </a:rPr>
              <a:t>2,5 en 14 jaar</a:t>
            </a:r>
            <a:endParaRPr lang="en-US" sz="1600" b="1" dirty="0">
              <a:latin typeface="Co Headline" panose="020B0803060202020204" pitchFamily="34" charset="0"/>
              <a:cs typeface="Co Headline" panose="020B0803060202020204" pitchFamily="34" charset="0"/>
            </a:endParaRPr>
          </a:p>
        </p:txBody>
      </p:sp>
      <p:sp>
        <p:nvSpPr>
          <p:cNvPr id="45" name="TextBox 24"/>
          <p:cNvSpPr txBox="1"/>
          <p:nvPr/>
        </p:nvSpPr>
        <p:spPr>
          <a:xfrm>
            <a:off x="6916763" y="4669684"/>
            <a:ext cx="1208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latin typeface="Arial" panose="020B0604020202020204" pitchFamily="34" charset="0"/>
                <a:cs typeface="Arial" panose="020B0604020202020204" pitchFamily="34" charset="0"/>
              </a:rPr>
              <a:t>± 4.500</a:t>
            </a:r>
          </a:p>
        </p:txBody>
      </p:sp>
    </p:spTree>
    <p:extLst>
      <p:ext uri="{BB962C8B-B14F-4D97-AF65-F5344CB8AC3E}">
        <p14:creationId xmlns:p14="http://schemas.microsoft.com/office/powerpoint/2010/main" val="3488336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/>
      <p:bldP spid="22" grpId="0"/>
      <p:bldP spid="26" grpId="0"/>
      <p:bldP spid="29" grpId="0"/>
      <p:bldP spid="31" grpId="0" animBg="1"/>
      <p:bldP spid="32" grpId="0" animBg="1"/>
      <p:bldP spid="20" grpId="0" animBg="1"/>
      <p:bldP spid="33" grpId="0" animBg="1"/>
      <p:bldP spid="44" grpId="0" animBg="1"/>
      <p:bldP spid="4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28650" y="1136996"/>
            <a:ext cx="7886700" cy="811012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5600" dirty="0">
                <a:latin typeface="Arial" panose="020B0604020202020204" pitchFamily="34" charset="0"/>
                <a:cs typeface="Arial" panose="020B0604020202020204" pitchFamily="34" charset="0"/>
              </a:rPr>
              <a:t>Situatie</a:t>
            </a:r>
            <a:endParaRPr lang="id-ID" sz="5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AutoShape 3"/>
          <p:cNvSpPr>
            <a:spLocks noChangeAspect="1" noChangeArrowheads="1" noTextEdit="1"/>
          </p:cNvSpPr>
          <p:nvPr/>
        </p:nvSpPr>
        <p:spPr bwMode="auto">
          <a:xfrm>
            <a:off x="272653" y="2176463"/>
            <a:ext cx="5565164" cy="991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307039" y="2204236"/>
            <a:ext cx="1283146" cy="982653"/>
          </a:xfrm>
          <a:custGeom>
            <a:avLst/>
            <a:gdLst>
              <a:gd name="T0" fmla="*/ 742 w 901"/>
              <a:gd name="T1" fmla="*/ 690 h 690"/>
              <a:gd name="T2" fmla="*/ 0 w 901"/>
              <a:gd name="T3" fmla="*/ 690 h 690"/>
              <a:gd name="T4" fmla="*/ 0 w 901"/>
              <a:gd name="T5" fmla="*/ 0 h 690"/>
              <a:gd name="T6" fmla="*/ 742 w 901"/>
              <a:gd name="T7" fmla="*/ 0 h 690"/>
              <a:gd name="T8" fmla="*/ 901 w 901"/>
              <a:gd name="T9" fmla="*/ 346 h 690"/>
              <a:gd name="T10" fmla="*/ 742 w 901"/>
              <a:gd name="T11" fmla="*/ 690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01" h="690">
                <a:moveTo>
                  <a:pt x="742" y="690"/>
                </a:moveTo>
                <a:lnTo>
                  <a:pt x="0" y="690"/>
                </a:lnTo>
                <a:lnTo>
                  <a:pt x="0" y="0"/>
                </a:lnTo>
                <a:lnTo>
                  <a:pt x="742" y="0"/>
                </a:lnTo>
                <a:lnTo>
                  <a:pt x="901" y="346"/>
                </a:lnTo>
                <a:lnTo>
                  <a:pt x="742" y="690"/>
                </a:lnTo>
                <a:close/>
              </a:path>
            </a:pathLst>
          </a:custGeom>
          <a:solidFill>
            <a:srgbClr val="65B8DC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1543188" y="2204236"/>
            <a:ext cx="317583" cy="982653"/>
          </a:xfrm>
          <a:custGeom>
            <a:avLst/>
            <a:gdLst>
              <a:gd name="T0" fmla="*/ 64 w 223"/>
              <a:gd name="T1" fmla="*/ 690 h 690"/>
              <a:gd name="T2" fmla="*/ 0 w 223"/>
              <a:gd name="T3" fmla="*/ 690 h 690"/>
              <a:gd name="T4" fmla="*/ 157 w 223"/>
              <a:gd name="T5" fmla="*/ 346 h 690"/>
              <a:gd name="T6" fmla="*/ 0 w 223"/>
              <a:gd name="T7" fmla="*/ 0 h 690"/>
              <a:gd name="T8" fmla="*/ 64 w 223"/>
              <a:gd name="T9" fmla="*/ 0 h 690"/>
              <a:gd name="T10" fmla="*/ 223 w 223"/>
              <a:gd name="T11" fmla="*/ 346 h 690"/>
              <a:gd name="T12" fmla="*/ 64 w 223"/>
              <a:gd name="T13" fmla="*/ 690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3" h="690">
                <a:moveTo>
                  <a:pt x="64" y="690"/>
                </a:moveTo>
                <a:lnTo>
                  <a:pt x="0" y="690"/>
                </a:lnTo>
                <a:lnTo>
                  <a:pt x="157" y="346"/>
                </a:lnTo>
                <a:lnTo>
                  <a:pt x="0" y="0"/>
                </a:lnTo>
                <a:lnTo>
                  <a:pt x="64" y="0"/>
                </a:lnTo>
                <a:lnTo>
                  <a:pt x="223" y="346"/>
                </a:lnTo>
                <a:lnTo>
                  <a:pt x="64" y="690"/>
                </a:lnTo>
                <a:close/>
              </a:path>
            </a:pathLst>
          </a:custGeom>
          <a:solidFill>
            <a:srgbClr val="65B8DC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" name="TextBox 10"/>
          <p:cNvSpPr txBox="1"/>
          <p:nvPr/>
        </p:nvSpPr>
        <p:spPr>
          <a:xfrm>
            <a:off x="1905621" y="2234716"/>
            <a:ext cx="66548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dirty="0">
                <a:latin typeface="Arial" panose="020B0604020202020204" pitchFamily="34" charset="0"/>
                <a:cs typeface="Arial" panose="020B0604020202020204" pitchFamily="34" charset="0"/>
              </a:rPr>
              <a:t>Geen erkende initiatieven voor </a:t>
            </a:r>
            <a:br>
              <a:rPr lang="nl-BE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BE" sz="2400" dirty="0">
                <a:latin typeface="Arial" panose="020B0604020202020204" pitchFamily="34" charset="0"/>
                <a:cs typeface="Arial" panose="020B0604020202020204" pitchFamily="34" charset="0"/>
              </a:rPr>
              <a:t>buitenschoolse opvang door Opgroeien </a:t>
            </a:r>
          </a:p>
        </p:txBody>
      </p:sp>
      <p:sp>
        <p:nvSpPr>
          <p:cNvPr id="11" name="Rectangle 11"/>
          <p:cNvSpPr/>
          <p:nvPr/>
        </p:nvSpPr>
        <p:spPr>
          <a:xfrm>
            <a:off x="820620" y="2464286"/>
            <a:ext cx="184730" cy="646331"/>
          </a:xfrm>
          <a:prstGeom prst="rect">
            <a:avLst/>
          </a:prstGeom>
          <a:solidFill>
            <a:srgbClr val="65B8DC"/>
          </a:solidFill>
        </p:spPr>
        <p:txBody>
          <a:bodyPr wrap="none">
            <a:spAutoFit/>
          </a:bodyPr>
          <a:lstStyle/>
          <a:p>
            <a:pPr algn="ctr"/>
            <a:endParaRPr lang="id-ID" sz="3600" dirty="0">
              <a:solidFill>
                <a:schemeClr val="bg2"/>
              </a:solidFill>
              <a:latin typeface="Bebas" pitchFamily="2" charset="0"/>
            </a:endParaRPr>
          </a:p>
        </p:txBody>
      </p:sp>
      <p:sp>
        <p:nvSpPr>
          <p:cNvPr id="13" name="AutoShape 3"/>
          <p:cNvSpPr>
            <a:spLocks noChangeAspect="1" noChangeArrowheads="1" noTextEdit="1"/>
          </p:cNvSpPr>
          <p:nvPr/>
        </p:nvSpPr>
        <p:spPr bwMode="auto">
          <a:xfrm>
            <a:off x="272653" y="3276221"/>
            <a:ext cx="5565164" cy="991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5" name="Freeform 7"/>
          <p:cNvSpPr>
            <a:spLocks/>
          </p:cNvSpPr>
          <p:nvPr/>
        </p:nvSpPr>
        <p:spPr bwMode="auto">
          <a:xfrm>
            <a:off x="307039" y="3303994"/>
            <a:ext cx="1283146" cy="982653"/>
          </a:xfrm>
          <a:custGeom>
            <a:avLst/>
            <a:gdLst>
              <a:gd name="T0" fmla="*/ 742 w 901"/>
              <a:gd name="T1" fmla="*/ 690 h 690"/>
              <a:gd name="T2" fmla="*/ 0 w 901"/>
              <a:gd name="T3" fmla="*/ 690 h 690"/>
              <a:gd name="T4" fmla="*/ 0 w 901"/>
              <a:gd name="T5" fmla="*/ 0 h 690"/>
              <a:gd name="T6" fmla="*/ 742 w 901"/>
              <a:gd name="T7" fmla="*/ 0 h 690"/>
              <a:gd name="T8" fmla="*/ 901 w 901"/>
              <a:gd name="T9" fmla="*/ 346 h 690"/>
              <a:gd name="T10" fmla="*/ 742 w 901"/>
              <a:gd name="T11" fmla="*/ 690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01" h="690">
                <a:moveTo>
                  <a:pt x="742" y="690"/>
                </a:moveTo>
                <a:lnTo>
                  <a:pt x="0" y="690"/>
                </a:lnTo>
                <a:lnTo>
                  <a:pt x="0" y="0"/>
                </a:lnTo>
                <a:lnTo>
                  <a:pt x="742" y="0"/>
                </a:lnTo>
                <a:lnTo>
                  <a:pt x="901" y="346"/>
                </a:lnTo>
                <a:lnTo>
                  <a:pt x="742" y="690"/>
                </a:lnTo>
                <a:close/>
              </a:path>
            </a:pathLst>
          </a:custGeom>
          <a:solidFill>
            <a:srgbClr val="65B8DC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6" name="Freeform 8"/>
          <p:cNvSpPr>
            <a:spLocks/>
          </p:cNvSpPr>
          <p:nvPr/>
        </p:nvSpPr>
        <p:spPr bwMode="auto">
          <a:xfrm>
            <a:off x="1543188" y="3303994"/>
            <a:ext cx="317583" cy="982653"/>
          </a:xfrm>
          <a:custGeom>
            <a:avLst/>
            <a:gdLst>
              <a:gd name="T0" fmla="*/ 64 w 223"/>
              <a:gd name="T1" fmla="*/ 690 h 690"/>
              <a:gd name="T2" fmla="*/ 0 w 223"/>
              <a:gd name="T3" fmla="*/ 690 h 690"/>
              <a:gd name="T4" fmla="*/ 157 w 223"/>
              <a:gd name="T5" fmla="*/ 346 h 690"/>
              <a:gd name="T6" fmla="*/ 0 w 223"/>
              <a:gd name="T7" fmla="*/ 0 h 690"/>
              <a:gd name="T8" fmla="*/ 64 w 223"/>
              <a:gd name="T9" fmla="*/ 0 h 690"/>
              <a:gd name="T10" fmla="*/ 223 w 223"/>
              <a:gd name="T11" fmla="*/ 346 h 690"/>
              <a:gd name="T12" fmla="*/ 64 w 223"/>
              <a:gd name="T13" fmla="*/ 690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3" h="690">
                <a:moveTo>
                  <a:pt x="64" y="690"/>
                </a:moveTo>
                <a:lnTo>
                  <a:pt x="0" y="690"/>
                </a:lnTo>
                <a:lnTo>
                  <a:pt x="157" y="346"/>
                </a:lnTo>
                <a:lnTo>
                  <a:pt x="0" y="0"/>
                </a:lnTo>
                <a:lnTo>
                  <a:pt x="64" y="0"/>
                </a:lnTo>
                <a:lnTo>
                  <a:pt x="223" y="346"/>
                </a:lnTo>
                <a:lnTo>
                  <a:pt x="64" y="690"/>
                </a:lnTo>
                <a:close/>
              </a:path>
            </a:pathLst>
          </a:custGeom>
          <a:solidFill>
            <a:srgbClr val="65B8DC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7" name="TextBox 26"/>
          <p:cNvSpPr txBox="1"/>
          <p:nvPr/>
        </p:nvSpPr>
        <p:spPr>
          <a:xfrm>
            <a:off x="1905621" y="3334474"/>
            <a:ext cx="66548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BE" dirty="0"/>
              <a:t>1 van de 42 gemeenten/steden die reeds </a:t>
            </a:r>
            <a:br>
              <a:rPr lang="nl-BE" dirty="0"/>
            </a:br>
            <a:r>
              <a:rPr lang="nl-BE" dirty="0"/>
              <a:t>een subsidie ontvangen (september 2021)</a:t>
            </a:r>
          </a:p>
        </p:txBody>
      </p:sp>
      <p:sp>
        <p:nvSpPr>
          <p:cNvPr id="20" name="AutoShape 3"/>
          <p:cNvSpPr>
            <a:spLocks noChangeAspect="1" noChangeArrowheads="1" noTextEdit="1"/>
          </p:cNvSpPr>
          <p:nvPr/>
        </p:nvSpPr>
        <p:spPr bwMode="auto">
          <a:xfrm>
            <a:off x="272653" y="4391615"/>
            <a:ext cx="5053727" cy="991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2" name="Freeform 7"/>
          <p:cNvSpPr>
            <a:spLocks/>
          </p:cNvSpPr>
          <p:nvPr/>
        </p:nvSpPr>
        <p:spPr bwMode="auto">
          <a:xfrm>
            <a:off x="307039" y="4419389"/>
            <a:ext cx="1283146" cy="982653"/>
          </a:xfrm>
          <a:custGeom>
            <a:avLst/>
            <a:gdLst>
              <a:gd name="T0" fmla="*/ 742 w 901"/>
              <a:gd name="T1" fmla="*/ 690 h 690"/>
              <a:gd name="T2" fmla="*/ 0 w 901"/>
              <a:gd name="T3" fmla="*/ 690 h 690"/>
              <a:gd name="T4" fmla="*/ 0 w 901"/>
              <a:gd name="T5" fmla="*/ 0 h 690"/>
              <a:gd name="T6" fmla="*/ 742 w 901"/>
              <a:gd name="T7" fmla="*/ 0 h 690"/>
              <a:gd name="T8" fmla="*/ 901 w 901"/>
              <a:gd name="T9" fmla="*/ 346 h 690"/>
              <a:gd name="T10" fmla="*/ 742 w 901"/>
              <a:gd name="T11" fmla="*/ 690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01" h="690">
                <a:moveTo>
                  <a:pt x="742" y="690"/>
                </a:moveTo>
                <a:lnTo>
                  <a:pt x="0" y="690"/>
                </a:lnTo>
                <a:lnTo>
                  <a:pt x="0" y="0"/>
                </a:lnTo>
                <a:lnTo>
                  <a:pt x="742" y="0"/>
                </a:lnTo>
                <a:lnTo>
                  <a:pt x="901" y="346"/>
                </a:lnTo>
                <a:lnTo>
                  <a:pt x="742" y="690"/>
                </a:lnTo>
                <a:close/>
              </a:path>
            </a:pathLst>
          </a:custGeom>
          <a:solidFill>
            <a:srgbClr val="65B8DC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3" name="Freeform 8"/>
          <p:cNvSpPr>
            <a:spLocks/>
          </p:cNvSpPr>
          <p:nvPr/>
        </p:nvSpPr>
        <p:spPr bwMode="auto">
          <a:xfrm>
            <a:off x="1543188" y="4419389"/>
            <a:ext cx="317583" cy="982653"/>
          </a:xfrm>
          <a:custGeom>
            <a:avLst/>
            <a:gdLst>
              <a:gd name="T0" fmla="*/ 64 w 223"/>
              <a:gd name="T1" fmla="*/ 690 h 690"/>
              <a:gd name="T2" fmla="*/ 0 w 223"/>
              <a:gd name="T3" fmla="*/ 690 h 690"/>
              <a:gd name="T4" fmla="*/ 157 w 223"/>
              <a:gd name="T5" fmla="*/ 346 h 690"/>
              <a:gd name="T6" fmla="*/ 0 w 223"/>
              <a:gd name="T7" fmla="*/ 0 h 690"/>
              <a:gd name="T8" fmla="*/ 64 w 223"/>
              <a:gd name="T9" fmla="*/ 0 h 690"/>
              <a:gd name="T10" fmla="*/ 223 w 223"/>
              <a:gd name="T11" fmla="*/ 346 h 690"/>
              <a:gd name="T12" fmla="*/ 64 w 223"/>
              <a:gd name="T13" fmla="*/ 690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3" h="690">
                <a:moveTo>
                  <a:pt x="64" y="690"/>
                </a:moveTo>
                <a:lnTo>
                  <a:pt x="0" y="690"/>
                </a:lnTo>
                <a:lnTo>
                  <a:pt x="157" y="346"/>
                </a:lnTo>
                <a:lnTo>
                  <a:pt x="0" y="0"/>
                </a:lnTo>
                <a:lnTo>
                  <a:pt x="64" y="0"/>
                </a:lnTo>
                <a:lnTo>
                  <a:pt x="223" y="346"/>
                </a:lnTo>
                <a:lnTo>
                  <a:pt x="64" y="690"/>
                </a:lnTo>
                <a:close/>
              </a:path>
            </a:pathLst>
          </a:custGeom>
          <a:solidFill>
            <a:srgbClr val="65B8DC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4" name="TextBox 40"/>
          <p:cNvSpPr txBox="1"/>
          <p:nvPr/>
        </p:nvSpPr>
        <p:spPr>
          <a:xfrm>
            <a:off x="1905621" y="4505009"/>
            <a:ext cx="66097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BE" dirty="0"/>
              <a:t>Periode om te experimenteren </a:t>
            </a:r>
            <a:br>
              <a:rPr lang="nl-BE" dirty="0"/>
            </a:br>
            <a:r>
              <a:rPr lang="nl-BE" dirty="0"/>
              <a:t>tot en met 31 december 2025</a:t>
            </a:r>
          </a:p>
        </p:txBody>
      </p:sp>
    </p:spTree>
    <p:extLst>
      <p:ext uri="{BB962C8B-B14F-4D97-AF65-F5344CB8AC3E}">
        <p14:creationId xmlns:p14="http://schemas.microsoft.com/office/powerpoint/2010/main" val="976181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8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8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8" grpId="0" animBg="1"/>
          <p:bldP spid="9" grpId="0" animBg="1"/>
          <p:bldP spid="10" grpId="0"/>
          <p:bldP spid="11" grpId="0" animBg="1"/>
          <p:bldP spid="15" grpId="0" animBg="1"/>
          <p:bldP spid="16" grpId="0" animBg="1"/>
          <p:bldP spid="17" grpId="0"/>
          <p:bldP spid="22" grpId="0" animBg="1"/>
          <p:bldP spid="23" grpId="0" animBg="1"/>
          <p:bldP spid="2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8" grpId="0" animBg="1"/>
          <p:bldP spid="9" grpId="0" animBg="1"/>
          <p:bldP spid="10" grpId="0"/>
          <p:bldP spid="11" grpId="0" animBg="1"/>
          <p:bldP spid="15" grpId="0" animBg="1"/>
          <p:bldP spid="16" grpId="0" animBg="1"/>
          <p:bldP spid="17" grpId="0"/>
          <p:bldP spid="22" grpId="0" animBg="1"/>
          <p:bldP spid="23" grpId="0" animBg="1"/>
          <p:bldP spid="24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ndertitel 2"/>
          <p:cNvSpPr txBox="1">
            <a:spLocks/>
          </p:cNvSpPr>
          <p:nvPr/>
        </p:nvSpPr>
        <p:spPr>
          <a:xfrm>
            <a:off x="3790471" y="3671574"/>
            <a:ext cx="6858000" cy="12718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BE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28650" y="1136996"/>
            <a:ext cx="7886700" cy="81101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6100" dirty="0">
                <a:latin typeface="Arial" panose="020B0604020202020204" pitchFamily="34" charset="0"/>
                <a:cs typeface="Arial" panose="020B0604020202020204" pitchFamily="34" charset="0"/>
              </a:rPr>
              <a:t>Reeds</a:t>
            </a:r>
            <a:r>
              <a:rPr lang="nl-BE" dirty="0">
                <a:latin typeface="Co Headline" panose="020B0803060202020204" pitchFamily="34" charset="0"/>
                <a:cs typeface="Co Headline" panose="020B0803060202020204" pitchFamily="34" charset="0"/>
              </a:rPr>
              <a:t> </a:t>
            </a:r>
            <a:r>
              <a:rPr lang="nl-BE" sz="6100" dirty="0">
                <a:latin typeface="Arial" panose="020B0604020202020204" pitchFamily="34" charset="0"/>
                <a:cs typeface="Arial" panose="020B0604020202020204" pitchFamily="34" charset="0"/>
              </a:rPr>
              <a:t>ondernomen</a:t>
            </a:r>
            <a:r>
              <a:rPr lang="nl-BE" dirty="0">
                <a:latin typeface="Co Headline" panose="020B0803060202020204" pitchFamily="34" charset="0"/>
                <a:cs typeface="Co Headline" panose="020B0803060202020204" pitchFamily="34" charset="0"/>
              </a:rPr>
              <a:t> </a:t>
            </a:r>
            <a:r>
              <a:rPr lang="nl-BE" sz="6600" dirty="0">
                <a:latin typeface="Arial" panose="020B0604020202020204" pitchFamily="34" charset="0"/>
                <a:cs typeface="Arial" panose="020B0604020202020204" pitchFamily="34" charset="0"/>
              </a:rPr>
              <a:t>acties</a:t>
            </a:r>
            <a:endParaRPr lang="id-ID" sz="6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3"/>
          <p:cNvSpPr txBox="1"/>
          <p:nvPr/>
        </p:nvSpPr>
        <p:spPr>
          <a:xfrm>
            <a:off x="1886910" y="2187262"/>
            <a:ext cx="13500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l-BE" sz="1600" b="1" dirty="0">
                <a:latin typeface="Co Headline" panose="020B0803060202020204" pitchFamily="34" charset="0"/>
                <a:cs typeface="Co Headline" panose="020B0803060202020204" pitchFamily="34" charset="0"/>
              </a:rPr>
              <a:t>Zomer 2021</a:t>
            </a:r>
            <a:endParaRPr lang="id-ID" sz="1600" b="1" dirty="0">
              <a:latin typeface="Co Headline" panose="020B0803060202020204" pitchFamily="34" charset="0"/>
              <a:cs typeface="Co Headline" panose="020B0803060202020204" pitchFamily="34" charset="0"/>
            </a:endParaRPr>
          </a:p>
        </p:txBody>
      </p:sp>
      <p:sp>
        <p:nvSpPr>
          <p:cNvPr id="11" name="TextBox 4"/>
          <p:cNvSpPr txBox="1"/>
          <p:nvPr/>
        </p:nvSpPr>
        <p:spPr>
          <a:xfrm>
            <a:off x="1275059" y="2438728"/>
            <a:ext cx="19619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nl-BE" sz="1100" dirty="0">
                <a:latin typeface="Arial" panose="020B0604020202020204" pitchFamily="34" charset="0"/>
                <a:cs typeface="Arial" panose="020B0604020202020204" pitchFamily="34" charset="0"/>
              </a:rPr>
              <a:t>Oproep om subsidies </a:t>
            </a:r>
            <a:br>
              <a:rPr lang="nl-BE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BE" sz="1100" dirty="0">
                <a:latin typeface="Arial" panose="020B0604020202020204" pitchFamily="34" charset="0"/>
                <a:cs typeface="Arial" panose="020B0604020202020204" pitchFamily="34" charset="0"/>
              </a:rPr>
              <a:t>aan te vragen</a:t>
            </a: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val 5"/>
          <p:cNvSpPr/>
          <p:nvPr/>
        </p:nvSpPr>
        <p:spPr>
          <a:xfrm>
            <a:off x="4529056" y="2660866"/>
            <a:ext cx="84842" cy="84842"/>
          </a:xfrm>
          <a:prstGeom prst="ellipse">
            <a:avLst/>
          </a:prstGeom>
          <a:solidFill>
            <a:srgbClr val="65B8DC"/>
          </a:solidFill>
          <a:ln w="22225"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cxnSp>
        <p:nvCxnSpPr>
          <p:cNvPr id="13" name="Straight Connector 6"/>
          <p:cNvCxnSpPr/>
          <p:nvPr/>
        </p:nvCxnSpPr>
        <p:spPr>
          <a:xfrm>
            <a:off x="4136011" y="2703287"/>
            <a:ext cx="393569" cy="0"/>
          </a:xfrm>
          <a:prstGeom prst="line">
            <a:avLst/>
          </a:prstGeom>
          <a:ln w="22225">
            <a:solidFill>
              <a:schemeClr val="tx1">
                <a:lumMod val="40000"/>
                <a:lumOff val="6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7"/>
          <p:cNvCxnSpPr>
            <a:stCxn id="12" idx="4"/>
          </p:cNvCxnSpPr>
          <p:nvPr/>
        </p:nvCxnSpPr>
        <p:spPr>
          <a:xfrm>
            <a:off x="4571477" y="2745708"/>
            <a:ext cx="0" cy="4325958"/>
          </a:xfrm>
          <a:prstGeom prst="line">
            <a:avLst/>
          </a:prstGeom>
          <a:ln w="22225">
            <a:solidFill>
              <a:schemeClr val="tx1">
                <a:lumMod val="40000"/>
                <a:lumOff val="60000"/>
              </a:schemeClr>
            </a:solidFill>
            <a:prstDash val="sys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8"/>
          <p:cNvSpPr/>
          <p:nvPr/>
        </p:nvSpPr>
        <p:spPr>
          <a:xfrm>
            <a:off x="4529056" y="3586744"/>
            <a:ext cx="84842" cy="84842"/>
          </a:xfrm>
          <a:prstGeom prst="ellipse">
            <a:avLst/>
          </a:prstGeom>
          <a:solidFill>
            <a:srgbClr val="4575B6"/>
          </a:solidFill>
          <a:ln w="22225"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cxnSp>
        <p:nvCxnSpPr>
          <p:cNvPr id="16" name="Straight Connector 9"/>
          <p:cNvCxnSpPr/>
          <p:nvPr/>
        </p:nvCxnSpPr>
        <p:spPr>
          <a:xfrm>
            <a:off x="4614421" y="3629165"/>
            <a:ext cx="393569" cy="0"/>
          </a:xfrm>
          <a:prstGeom prst="line">
            <a:avLst/>
          </a:prstGeom>
          <a:ln w="22225">
            <a:solidFill>
              <a:schemeClr val="tx1">
                <a:lumMod val="40000"/>
                <a:lumOff val="6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1"/>
          <p:cNvSpPr txBox="1"/>
          <p:nvPr/>
        </p:nvSpPr>
        <p:spPr>
          <a:xfrm>
            <a:off x="5917875" y="3159337"/>
            <a:ext cx="18181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r">
              <a:defRPr sz="1600" b="1">
                <a:latin typeface="Co Headline" panose="020B0803060202020204" pitchFamily="34" charset="0"/>
                <a:cs typeface="Co Headline" panose="020B0803060202020204" pitchFamily="34" charset="0"/>
              </a:defRPr>
            </a:lvl1pPr>
          </a:lstStyle>
          <a:p>
            <a:r>
              <a:rPr lang="nl-BE" dirty="0"/>
              <a:t>September 2021</a:t>
            </a:r>
            <a:endParaRPr lang="id-ID" dirty="0"/>
          </a:p>
        </p:txBody>
      </p:sp>
      <p:sp>
        <p:nvSpPr>
          <p:cNvPr id="18" name="TextBox 12"/>
          <p:cNvSpPr txBox="1"/>
          <p:nvPr/>
        </p:nvSpPr>
        <p:spPr>
          <a:xfrm>
            <a:off x="5949703" y="3410803"/>
            <a:ext cx="248667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lnSpc>
                <a:spcPct val="150000"/>
              </a:lnSpc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nl-BE" dirty="0"/>
              <a:t>Kick- off + </a:t>
            </a:r>
            <a:br>
              <a:rPr lang="nl-BE" dirty="0"/>
            </a:br>
            <a:r>
              <a:rPr lang="nl-BE" dirty="0"/>
              <a:t>aanvraag subsidies ingediend</a:t>
            </a:r>
            <a:endParaRPr lang="en-US" dirty="0"/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3390203" y="2360387"/>
            <a:ext cx="685800" cy="685800"/>
          </a:xfrm>
          <a:prstGeom prst="ellipse">
            <a:avLst/>
          </a:prstGeom>
          <a:solidFill>
            <a:srgbClr val="65B8DC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5071258" y="3285067"/>
            <a:ext cx="685800" cy="685800"/>
          </a:xfrm>
          <a:prstGeom prst="ellipse">
            <a:avLst/>
          </a:prstGeom>
          <a:solidFill>
            <a:srgbClr val="4575B6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3355913" y="2326097"/>
            <a:ext cx="754380" cy="754380"/>
          </a:xfrm>
          <a:prstGeom prst="ellipse">
            <a:avLst/>
          </a:prstGeom>
          <a:noFill/>
          <a:ln w="22225">
            <a:solidFill>
              <a:schemeClr val="tx1">
                <a:lumMod val="40000"/>
                <a:lumOff val="60000"/>
              </a:schemeClr>
            </a:solidFill>
            <a:prstDash val="sysDot"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5036968" y="3250777"/>
            <a:ext cx="754380" cy="754380"/>
          </a:xfrm>
          <a:prstGeom prst="ellipse">
            <a:avLst/>
          </a:prstGeom>
          <a:noFill/>
          <a:ln w="22225">
            <a:solidFill>
              <a:schemeClr val="tx1">
                <a:lumMod val="40000"/>
                <a:lumOff val="60000"/>
              </a:schemeClr>
            </a:solidFill>
            <a:prstDash val="sysDot"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33" name="TextBox 4"/>
          <p:cNvSpPr txBox="1"/>
          <p:nvPr/>
        </p:nvSpPr>
        <p:spPr>
          <a:xfrm>
            <a:off x="1418450" y="3835756"/>
            <a:ext cx="18181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r">
              <a:defRPr sz="1600" b="1">
                <a:latin typeface="Co Headline" panose="020B0803060202020204" pitchFamily="34" charset="0"/>
                <a:cs typeface="Co Headline" panose="020B0803060202020204" pitchFamily="34" charset="0"/>
              </a:defRPr>
            </a:lvl1pPr>
          </a:lstStyle>
          <a:p>
            <a:r>
              <a:rPr lang="en-US" dirty="0"/>
              <a:t>September 2021</a:t>
            </a:r>
            <a:endParaRPr lang="id-ID" dirty="0"/>
          </a:p>
        </p:txBody>
      </p:sp>
      <p:sp>
        <p:nvSpPr>
          <p:cNvPr id="34" name="TextBox 5"/>
          <p:cNvSpPr txBox="1"/>
          <p:nvPr/>
        </p:nvSpPr>
        <p:spPr>
          <a:xfrm>
            <a:off x="951812" y="4092339"/>
            <a:ext cx="22782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lnSpc>
                <a:spcPct val="150000"/>
              </a:lnSpc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BE" dirty="0"/>
              <a:t>Toelichting in MAT + CBS + Stuurgroep Huis van het Kind </a:t>
            </a:r>
          </a:p>
        </p:txBody>
      </p:sp>
      <p:sp>
        <p:nvSpPr>
          <p:cNvPr id="35" name="Oval 6"/>
          <p:cNvSpPr/>
          <p:nvPr/>
        </p:nvSpPr>
        <p:spPr>
          <a:xfrm>
            <a:off x="4524651" y="4306889"/>
            <a:ext cx="84842" cy="84842"/>
          </a:xfrm>
          <a:prstGeom prst="ellipse">
            <a:avLst/>
          </a:prstGeom>
          <a:solidFill>
            <a:srgbClr val="84BF63"/>
          </a:solidFill>
          <a:ln w="22225"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cxnSp>
        <p:nvCxnSpPr>
          <p:cNvPr id="36" name="Straight Connector 7"/>
          <p:cNvCxnSpPr/>
          <p:nvPr/>
        </p:nvCxnSpPr>
        <p:spPr>
          <a:xfrm>
            <a:off x="4131083" y="4349310"/>
            <a:ext cx="393569" cy="0"/>
          </a:xfrm>
          <a:prstGeom prst="line">
            <a:avLst/>
          </a:prstGeom>
          <a:ln w="22225">
            <a:solidFill>
              <a:schemeClr val="tx1">
                <a:lumMod val="40000"/>
                <a:lumOff val="6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3384749" y="4006410"/>
            <a:ext cx="685800" cy="685800"/>
          </a:xfrm>
          <a:prstGeom prst="ellipse">
            <a:avLst/>
          </a:prstGeom>
          <a:solidFill>
            <a:srgbClr val="84BF6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 dirty="0"/>
          </a:p>
        </p:txBody>
      </p:sp>
      <p:sp>
        <p:nvSpPr>
          <p:cNvPr id="39" name="Rectangle 5"/>
          <p:cNvSpPr>
            <a:spLocks noChangeArrowheads="1"/>
          </p:cNvSpPr>
          <p:nvPr/>
        </p:nvSpPr>
        <p:spPr bwMode="auto">
          <a:xfrm>
            <a:off x="3350459" y="3972120"/>
            <a:ext cx="754380" cy="754380"/>
          </a:xfrm>
          <a:prstGeom prst="ellipse">
            <a:avLst/>
          </a:prstGeom>
          <a:noFill/>
          <a:ln w="22225">
            <a:solidFill>
              <a:schemeClr val="tx1">
                <a:lumMod val="40000"/>
                <a:lumOff val="60000"/>
              </a:schemeClr>
            </a:solidFill>
            <a:prstDash val="sysDot"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 dirty="0"/>
          </a:p>
        </p:txBody>
      </p:sp>
      <p:sp>
        <p:nvSpPr>
          <p:cNvPr id="41" name="Oval 9"/>
          <p:cNvSpPr/>
          <p:nvPr/>
        </p:nvSpPr>
        <p:spPr>
          <a:xfrm>
            <a:off x="4531758" y="5231694"/>
            <a:ext cx="84842" cy="84842"/>
          </a:xfrm>
          <a:prstGeom prst="ellipse">
            <a:avLst/>
          </a:prstGeom>
          <a:solidFill>
            <a:srgbClr val="E2C163"/>
          </a:solidFill>
          <a:ln w="22225"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cxnSp>
        <p:nvCxnSpPr>
          <p:cNvPr id="42" name="Straight Connector 10"/>
          <p:cNvCxnSpPr/>
          <p:nvPr/>
        </p:nvCxnSpPr>
        <p:spPr>
          <a:xfrm>
            <a:off x="4616600" y="5274115"/>
            <a:ext cx="393569" cy="0"/>
          </a:xfrm>
          <a:prstGeom prst="line">
            <a:avLst/>
          </a:prstGeom>
          <a:ln w="22225">
            <a:solidFill>
              <a:schemeClr val="tx1">
                <a:lumMod val="40000"/>
                <a:lumOff val="6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11"/>
          <p:cNvSpPr txBox="1"/>
          <p:nvPr/>
        </p:nvSpPr>
        <p:spPr>
          <a:xfrm>
            <a:off x="5901628" y="4807382"/>
            <a:ext cx="26965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r">
              <a:defRPr sz="1600" b="1">
                <a:latin typeface="Co Headline" panose="020B0803060202020204" pitchFamily="34" charset="0"/>
                <a:cs typeface="Co Headline" panose="020B0803060202020204" pitchFamily="34" charset="0"/>
              </a:defRPr>
            </a:lvl1pPr>
          </a:lstStyle>
          <a:p>
            <a:r>
              <a:rPr lang="en-US" dirty="0"/>
              <a:t>September-</a:t>
            </a:r>
            <a:r>
              <a:rPr lang="en-US" dirty="0" err="1"/>
              <a:t>oktober</a:t>
            </a:r>
            <a:r>
              <a:rPr lang="en-US" dirty="0"/>
              <a:t> 2021</a:t>
            </a:r>
            <a:endParaRPr lang="id-ID" dirty="0"/>
          </a:p>
        </p:txBody>
      </p:sp>
      <p:sp>
        <p:nvSpPr>
          <p:cNvPr id="44" name="TextBox 12"/>
          <p:cNvSpPr txBox="1"/>
          <p:nvPr/>
        </p:nvSpPr>
        <p:spPr>
          <a:xfrm>
            <a:off x="5945108" y="5036117"/>
            <a:ext cx="1961900" cy="314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BE" dirty="0"/>
              <a:t>Omgevingsanalyse</a:t>
            </a:r>
            <a:endParaRPr lang="en-US" dirty="0"/>
          </a:p>
        </p:txBody>
      </p:sp>
      <p:sp>
        <p:nvSpPr>
          <p:cNvPr id="45" name="Rectangle 5"/>
          <p:cNvSpPr>
            <a:spLocks noChangeArrowheads="1"/>
          </p:cNvSpPr>
          <p:nvPr/>
        </p:nvSpPr>
        <p:spPr bwMode="auto">
          <a:xfrm>
            <a:off x="5083234" y="4925300"/>
            <a:ext cx="685800" cy="685800"/>
          </a:xfrm>
          <a:prstGeom prst="ellipse">
            <a:avLst/>
          </a:prstGeom>
          <a:solidFill>
            <a:srgbClr val="E2C16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47" name="Rectangle 5"/>
          <p:cNvSpPr>
            <a:spLocks noChangeArrowheads="1"/>
          </p:cNvSpPr>
          <p:nvPr/>
        </p:nvSpPr>
        <p:spPr bwMode="auto">
          <a:xfrm>
            <a:off x="5048944" y="4891010"/>
            <a:ext cx="754380" cy="754380"/>
          </a:xfrm>
          <a:prstGeom prst="ellipse">
            <a:avLst/>
          </a:prstGeom>
          <a:noFill/>
          <a:ln w="22225">
            <a:solidFill>
              <a:schemeClr val="tx1">
                <a:lumMod val="40000"/>
                <a:lumOff val="60000"/>
              </a:schemeClr>
            </a:solidFill>
            <a:prstDash val="sysDot"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</p:spTree>
    <p:extLst>
      <p:ext uri="{BB962C8B-B14F-4D97-AF65-F5344CB8AC3E}">
        <p14:creationId xmlns:p14="http://schemas.microsoft.com/office/powerpoint/2010/main" val="1165053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5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3" presetID="2" presetClass="entr" presetSubtype="8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8" presetID="2" presetClass="entr" presetSubtype="8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3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8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7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1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83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8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93" presetID="2" presetClass="entr" presetSubtype="8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95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96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98" presetID="2" presetClass="entr" presetSubtype="8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0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0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10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10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1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10500"/>
                                </p:stCondLst>
                                <p:childTnLst>
                                  <p:par>
                                    <p:cTn id="1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5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6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1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2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123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25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7" fill="hold">
                                <p:stCondLst>
                                  <p:cond delay="12000"/>
                                </p:stCondLst>
                                <p:childTnLst>
                                  <p:par>
                                    <p:cTn id="128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3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3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  <p:bldP spid="11" grpId="0"/>
          <p:bldP spid="12" grpId="0" animBg="1"/>
          <p:bldP spid="15" grpId="0" animBg="1"/>
          <p:bldP spid="17" grpId="0"/>
          <p:bldP spid="18" grpId="0"/>
          <p:bldP spid="19" grpId="0" animBg="1"/>
          <p:bldP spid="20" grpId="0" animBg="1"/>
          <p:bldP spid="23" grpId="0" animBg="1"/>
          <p:bldP spid="24" grpId="0" animBg="1"/>
          <p:bldP spid="33" grpId="0"/>
          <p:bldP spid="34" grpId="0"/>
          <p:bldP spid="35" grpId="0" animBg="1"/>
          <p:bldP spid="37" grpId="0" animBg="1"/>
          <p:bldP spid="39" grpId="0" animBg="1"/>
          <p:bldP spid="41" grpId="0" animBg="1"/>
          <p:bldP spid="43" grpId="0"/>
          <p:bldP spid="44" grpId="0"/>
          <p:bldP spid="45" grpId="0" animBg="1"/>
          <p:bldP spid="4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5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7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1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83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8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9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9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10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10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1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10500"/>
                                </p:stCondLst>
                                <p:childTnLst>
                                  <p:par>
                                    <p:cTn id="1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5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6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1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2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12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5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7" fill="hold">
                                <p:stCondLst>
                                  <p:cond delay="12000"/>
                                </p:stCondLst>
                                <p:childTnLst>
                                  <p:par>
                                    <p:cTn id="12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  <p:bldP spid="11" grpId="0"/>
          <p:bldP spid="12" grpId="0" animBg="1"/>
          <p:bldP spid="15" grpId="0" animBg="1"/>
          <p:bldP spid="17" grpId="0"/>
          <p:bldP spid="18" grpId="0"/>
          <p:bldP spid="19" grpId="0" animBg="1"/>
          <p:bldP spid="20" grpId="0" animBg="1"/>
          <p:bldP spid="23" grpId="0" animBg="1"/>
          <p:bldP spid="24" grpId="0" animBg="1"/>
          <p:bldP spid="33" grpId="0"/>
          <p:bldP spid="34" grpId="0"/>
          <p:bldP spid="35" grpId="0" animBg="1"/>
          <p:bldP spid="37" grpId="0" animBg="1"/>
          <p:bldP spid="39" grpId="0" animBg="1"/>
          <p:bldP spid="41" grpId="0" animBg="1"/>
          <p:bldP spid="43" grpId="0"/>
          <p:bldP spid="44" grpId="0"/>
          <p:bldP spid="45" grpId="0" animBg="1"/>
          <p:bldP spid="47" grpId="0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8"/>
          <p:cNvCxnSpPr>
            <a:endCxn id="30" idx="4"/>
          </p:cNvCxnSpPr>
          <p:nvPr/>
        </p:nvCxnSpPr>
        <p:spPr>
          <a:xfrm>
            <a:off x="4571989" y="-152486"/>
            <a:ext cx="11" cy="4900120"/>
          </a:xfrm>
          <a:prstGeom prst="line">
            <a:avLst/>
          </a:prstGeom>
          <a:ln w="22225">
            <a:solidFill>
              <a:schemeClr val="tx1">
                <a:lumMod val="40000"/>
                <a:lumOff val="60000"/>
              </a:schemeClr>
            </a:solidFill>
            <a:prstDash val="sys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ndertitel 2"/>
          <p:cNvSpPr txBox="1">
            <a:spLocks/>
          </p:cNvSpPr>
          <p:nvPr/>
        </p:nvSpPr>
        <p:spPr>
          <a:xfrm>
            <a:off x="1295400" y="2540524"/>
            <a:ext cx="6858000" cy="12718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BE" sz="36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14"/>
          <p:cNvSpPr txBox="1"/>
          <p:nvPr/>
        </p:nvSpPr>
        <p:spPr>
          <a:xfrm>
            <a:off x="1593292" y="996338"/>
            <a:ext cx="17171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r">
              <a:defRPr sz="1600" b="1">
                <a:latin typeface="Co Headline" panose="020B0803060202020204" pitchFamily="34" charset="0"/>
                <a:cs typeface="Co Headline" panose="020B0803060202020204" pitchFamily="34" charset="0"/>
              </a:defRPr>
            </a:lvl1pPr>
          </a:lstStyle>
          <a:p>
            <a:r>
              <a:rPr lang="en-US" dirty="0"/>
              <a:t>December 2021</a:t>
            </a:r>
            <a:endParaRPr lang="id-ID" dirty="0"/>
          </a:p>
        </p:txBody>
      </p:sp>
      <p:sp>
        <p:nvSpPr>
          <p:cNvPr id="8" name="TextBox 15"/>
          <p:cNvSpPr txBox="1"/>
          <p:nvPr/>
        </p:nvSpPr>
        <p:spPr>
          <a:xfrm>
            <a:off x="1617431" y="1252922"/>
            <a:ext cx="161028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BE" dirty="0"/>
              <a:t>Voorstelling resultaten</a:t>
            </a:r>
            <a:br>
              <a:rPr lang="nl-BE" dirty="0"/>
            </a:br>
            <a:r>
              <a:rPr lang="nl-BE" dirty="0"/>
              <a:t>+ acties</a:t>
            </a:r>
            <a:endParaRPr lang="en-US" dirty="0"/>
          </a:p>
        </p:txBody>
      </p:sp>
      <p:sp>
        <p:nvSpPr>
          <p:cNvPr id="9" name="Oval 16"/>
          <p:cNvSpPr/>
          <p:nvPr/>
        </p:nvSpPr>
        <p:spPr>
          <a:xfrm>
            <a:off x="4529579" y="1429372"/>
            <a:ext cx="84842" cy="84842"/>
          </a:xfrm>
          <a:prstGeom prst="ellipse">
            <a:avLst/>
          </a:prstGeom>
          <a:solidFill>
            <a:srgbClr val="D5425E"/>
          </a:solidFill>
          <a:ln w="22225"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cxnSp>
        <p:nvCxnSpPr>
          <p:cNvPr id="10" name="Straight Connector 17"/>
          <p:cNvCxnSpPr/>
          <p:nvPr/>
        </p:nvCxnSpPr>
        <p:spPr>
          <a:xfrm>
            <a:off x="4136011" y="1471793"/>
            <a:ext cx="393569" cy="0"/>
          </a:xfrm>
          <a:prstGeom prst="line">
            <a:avLst/>
          </a:prstGeom>
          <a:ln w="22225">
            <a:solidFill>
              <a:schemeClr val="tx1">
                <a:lumMod val="40000"/>
                <a:lumOff val="6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9"/>
          <p:cNvSpPr/>
          <p:nvPr/>
        </p:nvSpPr>
        <p:spPr>
          <a:xfrm>
            <a:off x="4529579" y="2479567"/>
            <a:ext cx="84842" cy="84842"/>
          </a:xfrm>
          <a:prstGeom prst="ellipse">
            <a:avLst/>
          </a:prstGeom>
          <a:solidFill>
            <a:srgbClr val="DA6543"/>
          </a:solidFill>
          <a:ln w="22225"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cxnSp>
        <p:nvCxnSpPr>
          <p:cNvPr id="13" name="Straight Connector 20"/>
          <p:cNvCxnSpPr/>
          <p:nvPr/>
        </p:nvCxnSpPr>
        <p:spPr>
          <a:xfrm>
            <a:off x="4614421" y="2521988"/>
            <a:ext cx="393569" cy="0"/>
          </a:xfrm>
          <a:prstGeom prst="line">
            <a:avLst/>
          </a:prstGeom>
          <a:ln w="22225">
            <a:solidFill>
              <a:schemeClr val="tx1">
                <a:lumMod val="40000"/>
                <a:lumOff val="6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21"/>
          <p:cNvSpPr txBox="1"/>
          <p:nvPr/>
        </p:nvSpPr>
        <p:spPr>
          <a:xfrm>
            <a:off x="5909680" y="2026015"/>
            <a:ext cx="14766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r">
              <a:defRPr sz="1600" b="1">
                <a:latin typeface="Co Headline" panose="020B0803060202020204" pitchFamily="34" charset="0"/>
                <a:cs typeface="Co Headline" panose="020B0803060202020204" pitchFamily="34" charset="0"/>
              </a:defRPr>
            </a:lvl1pPr>
          </a:lstStyle>
          <a:p>
            <a:r>
              <a:rPr lang="en-US" dirty="0" err="1"/>
              <a:t>Januari</a:t>
            </a:r>
            <a:r>
              <a:rPr lang="en-US" dirty="0"/>
              <a:t> 2022</a:t>
            </a:r>
            <a:endParaRPr lang="id-ID" dirty="0"/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3389677" y="1134608"/>
            <a:ext cx="685800" cy="685800"/>
          </a:xfrm>
          <a:prstGeom prst="ellipse">
            <a:avLst/>
          </a:prstGeom>
          <a:solidFill>
            <a:srgbClr val="D5425E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5081055" y="2173173"/>
            <a:ext cx="685800" cy="685800"/>
          </a:xfrm>
          <a:prstGeom prst="ellipse">
            <a:avLst/>
          </a:prstGeom>
          <a:solidFill>
            <a:srgbClr val="DA654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3355387" y="1100318"/>
            <a:ext cx="754380" cy="754380"/>
          </a:xfrm>
          <a:prstGeom prst="ellipse">
            <a:avLst/>
          </a:prstGeom>
          <a:noFill/>
          <a:ln w="22225">
            <a:solidFill>
              <a:schemeClr val="tx1">
                <a:lumMod val="40000"/>
                <a:lumOff val="60000"/>
              </a:schemeClr>
            </a:solidFill>
            <a:prstDash val="sysDot"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5046765" y="2138883"/>
            <a:ext cx="754380" cy="754380"/>
          </a:xfrm>
          <a:prstGeom prst="ellipse">
            <a:avLst/>
          </a:prstGeom>
          <a:noFill/>
          <a:ln w="22225">
            <a:solidFill>
              <a:schemeClr val="tx1">
                <a:lumMod val="40000"/>
                <a:lumOff val="60000"/>
              </a:schemeClr>
            </a:solidFill>
            <a:prstDash val="sysDot"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23" name="Rechthoek 22"/>
          <p:cNvSpPr/>
          <p:nvPr/>
        </p:nvSpPr>
        <p:spPr>
          <a:xfrm>
            <a:off x="5952813" y="2318047"/>
            <a:ext cx="239039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nl-BE" sz="1100" dirty="0">
                <a:latin typeface="Arial" panose="020B0604020202020204" pitchFamily="34" charset="0"/>
                <a:cs typeface="Arial" panose="020B0604020202020204" pitchFamily="34" charset="0"/>
              </a:rPr>
              <a:t>Voorstelling rond het kwaliteitslabel</a:t>
            </a:r>
            <a:br>
              <a:rPr lang="nl-BE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BE" sz="1100" dirty="0">
                <a:latin typeface="Arial" panose="020B0604020202020204" pitchFamily="34" charset="0"/>
                <a:cs typeface="Arial" panose="020B0604020202020204" pitchFamily="34" charset="0"/>
              </a:rPr>
              <a:t>voor kleuteropvang </a:t>
            </a:r>
          </a:p>
        </p:txBody>
      </p:sp>
      <p:sp>
        <p:nvSpPr>
          <p:cNvPr id="24" name="TextBox 14"/>
          <p:cNvSpPr txBox="1"/>
          <p:nvPr/>
        </p:nvSpPr>
        <p:spPr>
          <a:xfrm>
            <a:off x="1619477" y="3046744"/>
            <a:ext cx="16450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r">
              <a:defRPr sz="1600" b="1">
                <a:latin typeface="Co Headline" panose="020B0803060202020204" pitchFamily="34" charset="0"/>
                <a:cs typeface="Co Headline" panose="020B0803060202020204" pitchFamily="34" charset="0"/>
              </a:defRPr>
            </a:lvl1pPr>
          </a:lstStyle>
          <a:p>
            <a:pPr algn="l"/>
            <a:r>
              <a:rPr lang="en-US" dirty="0"/>
              <a:t>April-</a:t>
            </a:r>
            <a:r>
              <a:rPr lang="en-US" dirty="0" err="1"/>
              <a:t>juni</a:t>
            </a:r>
            <a:r>
              <a:rPr lang="en-US" dirty="0"/>
              <a:t> 2022</a:t>
            </a:r>
            <a:endParaRPr lang="id-ID" dirty="0"/>
          </a:p>
        </p:txBody>
      </p:sp>
      <p:sp>
        <p:nvSpPr>
          <p:cNvPr id="25" name="TextBox 15"/>
          <p:cNvSpPr txBox="1"/>
          <p:nvPr/>
        </p:nvSpPr>
        <p:spPr>
          <a:xfrm>
            <a:off x="1617431" y="3303328"/>
            <a:ext cx="1610288" cy="822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BE" dirty="0"/>
              <a:t>Proefprojecten opgezet in vijf basisscholen</a:t>
            </a:r>
            <a:endParaRPr lang="en-US" dirty="0"/>
          </a:p>
        </p:txBody>
      </p:sp>
      <p:sp>
        <p:nvSpPr>
          <p:cNvPr id="26" name="Oval 16"/>
          <p:cNvSpPr/>
          <p:nvPr/>
        </p:nvSpPr>
        <p:spPr>
          <a:xfrm>
            <a:off x="4529579" y="3479778"/>
            <a:ext cx="84842" cy="84842"/>
          </a:xfrm>
          <a:prstGeom prst="ellipse">
            <a:avLst/>
          </a:prstGeom>
          <a:solidFill>
            <a:srgbClr val="4575B6"/>
          </a:solidFill>
          <a:ln w="22225"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cxnSp>
        <p:nvCxnSpPr>
          <p:cNvPr id="27" name="Straight Connector 17"/>
          <p:cNvCxnSpPr/>
          <p:nvPr/>
        </p:nvCxnSpPr>
        <p:spPr>
          <a:xfrm>
            <a:off x="4136011" y="3522199"/>
            <a:ext cx="393569" cy="0"/>
          </a:xfrm>
          <a:prstGeom prst="line">
            <a:avLst/>
          </a:prstGeom>
          <a:ln w="22225">
            <a:solidFill>
              <a:schemeClr val="tx1">
                <a:lumMod val="40000"/>
                <a:lumOff val="6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3389677" y="3185014"/>
            <a:ext cx="685800" cy="685800"/>
          </a:xfrm>
          <a:prstGeom prst="ellipse">
            <a:avLst/>
          </a:prstGeom>
          <a:solidFill>
            <a:srgbClr val="4575B6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29" name="Rectangle 5"/>
          <p:cNvSpPr>
            <a:spLocks noChangeArrowheads="1"/>
          </p:cNvSpPr>
          <p:nvPr/>
        </p:nvSpPr>
        <p:spPr bwMode="auto">
          <a:xfrm>
            <a:off x="3355387" y="3150724"/>
            <a:ext cx="754380" cy="754380"/>
          </a:xfrm>
          <a:prstGeom prst="ellipse">
            <a:avLst/>
          </a:prstGeom>
          <a:noFill/>
          <a:ln w="22225">
            <a:solidFill>
              <a:schemeClr val="tx1">
                <a:lumMod val="40000"/>
                <a:lumOff val="60000"/>
              </a:schemeClr>
            </a:solidFill>
            <a:prstDash val="sysDot"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30" name="Oval 19"/>
          <p:cNvSpPr/>
          <p:nvPr/>
        </p:nvSpPr>
        <p:spPr>
          <a:xfrm>
            <a:off x="4529579" y="4662792"/>
            <a:ext cx="84842" cy="84842"/>
          </a:xfrm>
          <a:prstGeom prst="ellipse">
            <a:avLst/>
          </a:prstGeom>
          <a:solidFill>
            <a:srgbClr val="65B8DC"/>
          </a:solidFill>
          <a:ln w="22225"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cxnSp>
        <p:nvCxnSpPr>
          <p:cNvPr id="31" name="Straight Connector 20"/>
          <p:cNvCxnSpPr/>
          <p:nvPr/>
        </p:nvCxnSpPr>
        <p:spPr>
          <a:xfrm>
            <a:off x="4614421" y="4705213"/>
            <a:ext cx="393569" cy="0"/>
          </a:xfrm>
          <a:prstGeom prst="line">
            <a:avLst/>
          </a:prstGeom>
          <a:ln w="22225">
            <a:solidFill>
              <a:schemeClr val="tx1">
                <a:lumMod val="40000"/>
                <a:lumOff val="6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5081055" y="4356398"/>
            <a:ext cx="685800" cy="685800"/>
          </a:xfrm>
          <a:prstGeom prst="ellipse">
            <a:avLst/>
          </a:prstGeom>
          <a:solidFill>
            <a:srgbClr val="65B8DC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33" name="Rectangle 5"/>
          <p:cNvSpPr>
            <a:spLocks noChangeArrowheads="1"/>
          </p:cNvSpPr>
          <p:nvPr/>
        </p:nvSpPr>
        <p:spPr bwMode="auto">
          <a:xfrm>
            <a:off x="5046765" y="4322108"/>
            <a:ext cx="754380" cy="754380"/>
          </a:xfrm>
          <a:prstGeom prst="ellipse">
            <a:avLst/>
          </a:prstGeom>
          <a:noFill/>
          <a:ln w="22225">
            <a:solidFill>
              <a:schemeClr val="tx1">
                <a:lumMod val="40000"/>
                <a:lumOff val="60000"/>
              </a:schemeClr>
            </a:solidFill>
            <a:prstDash val="sysDot"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34" name="Rechthoek 33"/>
          <p:cNvSpPr/>
          <p:nvPr/>
        </p:nvSpPr>
        <p:spPr>
          <a:xfrm>
            <a:off x="5936707" y="4505867"/>
            <a:ext cx="272941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nl-BE" sz="1100" dirty="0">
                <a:latin typeface="Arial" panose="020B0604020202020204" pitchFamily="34" charset="0"/>
                <a:cs typeface="Arial" panose="020B0604020202020204" pitchFamily="34" charset="0"/>
              </a:rPr>
              <a:t>Proefprojecten verder zetten in vorm van een menukaart + scholen/organisaties motiveren om het kwaliteitslabel aan te vragen.</a:t>
            </a:r>
          </a:p>
          <a:p>
            <a:pPr algn="just"/>
            <a:r>
              <a:rPr lang="nl-BE" sz="1100" b="1" dirty="0">
                <a:latin typeface="Arial" panose="020B0604020202020204" pitchFamily="34" charset="0"/>
                <a:cs typeface="Arial" panose="020B0604020202020204" pitchFamily="34" charset="0"/>
              </a:rPr>
              <a:t>15/12/2022</a:t>
            </a:r>
            <a:r>
              <a:rPr lang="nl-BE" sz="1100" dirty="0">
                <a:latin typeface="Arial" panose="020B0604020202020204" pitchFamily="34" charset="0"/>
                <a:cs typeface="Arial" panose="020B0604020202020204" pitchFamily="34" charset="0"/>
              </a:rPr>
              <a:t> – samenkomst met de aanbieders van vakantie opvang </a:t>
            </a:r>
          </a:p>
        </p:txBody>
      </p:sp>
      <p:sp>
        <p:nvSpPr>
          <p:cNvPr id="35" name="TextBox 21"/>
          <p:cNvSpPr txBox="1"/>
          <p:nvPr/>
        </p:nvSpPr>
        <p:spPr>
          <a:xfrm>
            <a:off x="5916282" y="4247964"/>
            <a:ext cx="23519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r">
              <a:defRPr sz="1600" b="1">
                <a:latin typeface="Co Headline" panose="020B0803060202020204" pitchFamily="34" charset="0"/>
                <a:cs typeface="Co Headline" panose="020B0803060202020204" pitchFamily="34" charset="0"/>
              </a:defRPr>
            </a:lvl1pPr>
          </a:lstStyle>
          <a:p>
            <a:r>
              <a:rPr lang="en-US" dirty="0" err="1"/>
              <a:t>Schooljaar</a:t>
            </a:r>
            <a:r>
              <a:rPr lang="en-US" dirty="0"/>
              <a:t> 2022-2023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493733667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8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2" presetClass="entr" presetSubtype="8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9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4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7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7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8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89" presetID="2" presetClass="entr" presetSubtype="8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9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9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94" presetID="2" presetClass="entr" presetSubtype="8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9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9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9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10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7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10500"/>
                                </p:stCondLst>
                                <p:childTnLst>
                                  <p:par>
                                    <p:cTn id="10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11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8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119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2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3" fill="hold">
                                <p:stCondLst>
                                  <p:cond delay="12000"/>
                                </p:stCondLst>
                                <p:childTnLst>
                                  <p:par>
                                    <p:cTn id="124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2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  <p:bldP spid="9" grpId="0" animBg="1"/>
          <p:bldP spid="12" grpId="0" animBg="1"/>
          <p:bldP spid="14" grpId="0"/>
          <p:bldP spid="16" grpId="0" animBg="1"/>
          <p:bldP spid="17" grpId="0" animBg="1"/>
          <p:bldP spid="20" grpId="0" animBg="1"/>
          <p:bldP spid="21" grpId="0" animBg="1"/>
          <p:bldP spid="23" grpId="0"/>
          <p:bldP spid="24" grpId="0"/>
          <p:bldP spid="25" grpId="0"/>
          <p:bldP spid="26" grpId="0" animBg="1"/>
          <p:bldP spid="28" grpId="0" animBg="1"/>
          <p:bldP spid="29" grpId="0" animBg="1"/>
          <p:bldP spid="30" grpId="0" animBg="1"/>
          <p:bldP spid="32" grpId="0" animBg="1"/>
          <p:bldP spid="33" grpId="0" animBg="1"/>
          <p:bldP spid="34" grpId="0"/>
          <p:bldP spid="3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9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4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7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7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8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8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9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9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10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7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10500"/>
                                </p:stCondLst>
                                <p:childTnLst>
                                  <p:par>
                                    <p:cTn id="10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11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8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119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3" fill="hold">
                                <p:stCondLst>
                                  <p:cond delay="12000"/>
                                </p:stCondLst>
                                <p:childTnLst>
                                  <p:par>
                                    <p:cTn id="124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  <p:bldP spid="9" grpId="0" animBg="1"/>
          <p:bldP spid="12" grpId="0" animBg="1"/>
          <p:bldP spid="14" grpId="0"/>
          <p:bldP spid="16" grpId="0" animBg="1"/>
          <p:bldP spid="17" grpId="0" animBg="1"/>
          <p:bldP spid="20" grpId="0" animBg="1"/>
          <p:bldP spid="21" grpId="0" animBg="1"/>
          <p:bldP spid="23" grpId="0"/>
          <p:bldP spid="24" grpId="0"/>
          <p:bldP spid="25" grpId="0"/>
          <p:bldP spid="26" grpId="0" animBg="1"/>
          <p:bldP spid="28" grpId="0" animBg="1"/>
          <p:bldP spid="29" grpId="0" animBg="1"/>
          <p:bldP spid="30" grpId="0" animBg="1"/>
          <p:bldP spid="32" grpId="0" animBg="1"/>
          <p:bldP spid="33" grpId="0" animBg="1"/>
          <p:bldP spid="34" grpId="0"/>
          <p:bldP spid="35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1517969" y="282453"/>
            <a:ext cx="6341927" cy="8110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4800" dirty="0">
                <a:latin typeface="Arial" panose="020B0604020202020204" pitchFamily="34" charset="0"/>
                <a:cs typeface="Arial" panose="020B0604020202020204" pitchFamily="34" charset="0"/>
              </a:rPr>
              <a:t>Samenwerken</a:t>
            </a:r>
            <a:endParaRPr lang="id-ID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437"/>
          <p:cNvSpPr/>
          <p:nvPr/>
        </p:nvSpPr>
        <p:spPr>
          <a:xfrm flipH="1">
            <a:off x="4571171" y="2800115"/>
            <a:ext cx="2499730" cy="6522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5168" extrusionOk="0">
                <a:moveTo>
                  <a:pt x="0" y="1374"/>
                </a:moveTo>
                <a:cubicBezTo>
                  <a:pt x="0" y="1374"/>
                  <a:pt x="14044" y="-6432"/>
                  <a:pt x="21600" y="15168"/>
                </a:cubicBezTo>
              </a:path>
            </a:pathLst>
          </a:custGeom>
          <a:noFill/>
          <a:ln w="28575" cap="flat">
            <a:solidFill>
              <a:schemeClr val="tx1">
                <a:lumMod val="40000"/>
                <a:lumOff val="60000"/>
              </a:schemeClr>
            </a:solidFill>
            <a:prstDash val="solid"/>
            <a:miter lim="400000"/>
            <a:headEnd type="triangle" w="med" len="med"/>
            <a:tailEnd type="triangle" w="med" len="med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defTabSz="438150">
              <a:defRPr sz="42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endParaRPr sz="3150"/>
          </a:p>
        </p:txBody>
      </p:sp>
      <p:sp>
        <p:nvSpPr>
          <p:cNvPr id="15" name="Shape 439"/>
          <p:cNvSpPr/>
          <p:nvPr/>
        </p:nvSpPr>
        <p:spPr>
          <a:xfrm flipH="1">
            <a:off x="4588444" y="1534440"/>
            <a:ext cx="1761037" cy="12520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35" h="21600" extrusionOk="0">
                <a:moveTo>
                  <a:pt x="0" y="0"/>
                </a:moveTo>
                <a:cubicBezTo>
                  <a:pt x="0" y="0"/>
                  <a:pt x="21600" y="2564"/>
                  <a:pt x="21024" y="21600"/>
                </a:cubicBezTo>
              </a:path>
            </a:pathLst>
          </a:custGeom>
          <a:noFill/>
          <a:ln w="28575" cap="flat">
            <a:solidFill>
              <a:schemeClr val="tx1">
                <a:lumMod val="40000"/>
                <a:lumOff val="60000"/>
              </a:schemeClr>
            </a:solidFill>
            <a:prstDash val="solid"/>
            <a:miter lim="400000"/>
            <a:headEnd type="triangle" w="med" len="med"/>
            <a:tailEnd type="triangle" w="med" len="med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defTabSz="438150">
              <a:defRPr sz="42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endParaRPr sz="3150"/>
          </a:p>
        </p:txBody>
      </p:sp>
      <p:sp>
        <p:nvSpPr>
          <p:cNvPr id="17" name="Shape 445"/>
          <p:cNvSpPr/>
          <p:nvPr/>
        </p:nvSpPr>
        <p:spPr>
          <a:xfrm rot="10800000">
            <a:off x="4773128" y="3195755"/>
            <a:ext cx="2499730" cy="6522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5168" extrusionOk="0">
                <a:moveTo>
                  <a:pt x="0" y="1374"/>
                </a:moveTo>
                <a:cubicBezTo>
                  <a:pt x="0" y="1374"/>
                  <a:pt x="14044" y="-6432"/>
                  <a:pt x="21600" y="15168"/>
                </a:cubicBezTo>
              </a:path>
            </a:pathLst>
          </a:custGeom>
          <a:noFill/>
          <a:ln w="28575" cap="flat">
            <a:solidFill>
              <a:schemeClr val="tx1">
                <a:lumMod val="40000"/>
                <a:lumOff val="60000"/>
              </a:schemeClr>
            </a:solidFill>
            <a:prstDash val="solid"/>
            <a:miter lim="400000"/>
            <a:headEnd type="triangle" w="med" len="med"/>
            <a:tailEnd type="triangle" w="med" len="med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defTabSz="438150">
              <a:defRPr sz="42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endParaRPr sz="3150"/>
          </a:p>
        </p:txBody>
      </p:sp>
      <p:sp>
        <p:nvSpPr>
          <p:cNvPr id="20" name="Shape 440"/>
          <p:cNvSpPr/>
          <p:nvPr/>
        </p:nvSpPr>
        <p:spPr>
          <a:xfrm>
            <a:off x="2200158" y="2689465"/>
            <a:ext cx="1805333" cy="339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2793" extrusionOk="0">
                <a:moveTo>
                  <a:pt x="0" y="3480"/>
                </a:moveTo>
                <a:cubicBezTo>
                  <a:pt x="0" y="3480"/>
                  <a:pt x="12318" y="-8807"/>
                  <a:pt x="21600" y="12793"/>
                </a:cubicBezTo>
              </a:path>
            </a:pathLst>
          </a:custGeom>
          <a:noFill/>
          <a:ln w="28575" cap="flat">
            <a:solidFill>
              <a:schemeClr val="tx1">
                <a:lumMod val="40000"/>
                <a:lumOff val="60000"/>
              </a:schemeClr>
            </a:solidFill>
            <a:prstDash val="solid"/>
            <a:miter lim="400000"/>
            <a:headEnd type="triangle" w="med" len="med"/>
            <a:tailEnd type="triangle" w="med" len="med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defTabSz="438150">
              <a:defRPr sz="42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endParaRPr sz="3150"/>
          </a:p>
        </p:txBody>
      </p:sp>
      <p:sp>
        <p:nvSpPr>
          <p:cNvPr id="23" name="Shape 443"/>
          <p:cNvSpPr/>
          <p:nvPr/>
        </p:nvSpPr>
        <p:spPr>
          <a:xfrm>
            <a:off x="2700630" y="2018830"/>
            <a:ext cx="1761038" cy="12520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35" h="21600" extrusionOk="0">
                <a:moveTo>
                  <a:pt x="0" y="0"/>
                </a:moveTo>
                <a:cubicBezTo>
                  <a:pt x="0" y="0"/>
                  <a:pt x="21600" y="2564"/>
                  <a:pt x="21024" y="21600"/>
                </a:cubicBezTo>
              </a:path>
            </a:pathLst>
          </a:custGeom>
          <a:noFill/>
          <a:ln w="28575" cap="flat">
            <a:solidFill>
              <a:schemeClr val="tx1">
                <a:lumMod val="40000"/>
                <a:lumOff val="60000"/>
              </a:schemeClr>
            </a:solidFill>
            <a:prstDash val="solid"/>
            <a:miter lim="400000"/>
            <a:headEnd type="triangle" w="med" len="med"/>
            <a:tailEnd type="triangle" w="med" len="med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defTabSz="438150">
              <a:defRPr sz="42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endParaRPr sz="3150"/>
          </a:p>
        </p:txBody>
      </p:sp>
      <p:sp>
        <p:nvSpPr>
          <p:cNvPr id="24" name="Shape 448"/>
          <p:cNvSpPr/>
          <p:nvPr/>
        </p:nvSpPr>
        <p:spPr>
          <a:xfrm rot="10800000" flipH="1">
            <a:off x="2012453" y="3521870"/>
            <a:ext cx="1805333" cy="339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2793" extrusionOk="0">
                <a:moveTo>
                  <a:pt x="0" y="3480"/>
                </a:moveTo>
                <a:cubicBezTo>
                  <a:pt x="0" y="3480"/>
                  <a:pt x="12318" y="-8807"/>
                  <a:pt x="21600" y="12793"/>
                </a:cubicBezTo>
              </a:path>
            </a:pathLst>
          </a:custGeom>
          <a:noFill/>
          <a:ln w="28575" cap="flat">
            <a:solidFill>
              <a:schemeClr val="tx1">
                <a:lumMod val="40000"/>
                <a:lumOff val="60000"/>
              </a:schemeClr>
            </a:solidFill>
            <a:prstDash val="solid"/>
            <a:miter lim="400000"/>
            <a:headEnd type="triangle" w="med" len="med"/>
            <a:tailEnd type="triangle" w="med" len="med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defTabSz="438150">
              <a:defRPr sz="42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endParaRPr sz="3150"/>
          </a:p>
        </p:txBody>
      </p:sp>
      <p:sp>
        <p:nvSpPr>
          <p:cNvPr id="27" name="Shape 451"/>
          <p:cNvSpPr/>
          <p:nvPr/>
        </p:nvSpPr>
        <p:spPr>
          <a:xfrm rot="10800000" flipH="1">
            <a:off x="2594203" y="3510905"/>
            <a:ext cx="1761038" cy="12520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35" h="21600" extrusionOk="0">
                <a:moveTo>
                  <a:pt x="0" y="0"/>
                </a:moveTo>
                <a:cubicBezTo>
                  <a:pt x="0" y="0"/>
                  <a:pt x="21600" y="2564"/>
                  <a:pt x="21024" y="21600"/>
                </a:cubicBezTo>
              </a:path>
            </a:pathLst>
          </a:custGeom>
          <a:noFill/>
          <a:ln w="28575" cap="flat">
            <a:solidFill>
              <a:schemeClr val="tx1">
                <a:lumMod val="40000"/>
                <a:lumOff val="60000"/>
              </a:schemeClr>
            </a:solidFill>
            <a:prstDash val="solid"/>
            <a:miter lim="400000"/>
            <a:headEnd type="triangle" w="med" len="med"/>
            <a:tailEnd type="triangle" w="med" len="med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defTabSz="438150">
              <a:defRPr sz="42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endParaRPr sz="3150"/>
          </a:p>
        </p:txBody>
      </p:sp>
      <p:sp>
        <p:nvSpPr>
          <p:cNvPr id="28" name="Shape 453"/>
          <p:cNvSpPr/>
          <p:nvPr/>
        </p:nvSpPr>
        <p:spPr>
          <a:xfrm>
            <a:off x="3505018" y="2617263"/>
            <a:ext cx="2133964" cy="2133964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/>
          <a:p>
            <a:pPr>
              <a:lnSpc>
                <a:spcPct val="90000"/>
              </a:lnSpc>
              <a:defRPr sz="4000">
                <a:solidFill>
                  <a:srgbClr val="FFFFFF"/>
                </a:solidFill>
              </a:defRPr>
            </a:pPr>
            <a:endParaRPr sz="3000" dirty="0"/>
          </a:p>
        </p:txBody>
      </p:sp>
      <p:sp>
        <p:nvSpPr>
          <p:cNvPr id="44" name="TextBox 51"/>
          <p:cNvSpPr txBox="1"/>
          <p:nvPr/>
        </p:nvSpPr>
        <p:spPr>
          <a:xfrm>
            <a:off x="572157" y="1823621"/>
            <a:ext cx="21578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l-BE" sz="1400" b="1" dirty="0">
                <a:latin typeface="Arial" panose="020B0604020202020204" pitchFamily="34" charset="0"/>
                <a:cs typeface="Arial" panose="020B0604020202020204" pitchFamily="34" charset="0"/>
              </a:rPr>
              <a:t>Afdelingshoofd Welzijn</a:t>
            </a:r>
            <a:endParaRPr lang="id-ID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Content Placeholder 19"/>
          <p:cNvSpPr txBox="1">
            <a:spLocks/>
          </p:cNvSpPr>
          <p:nvPr/>
        </p:nvSpPr>
        <p:spPr>
          <a:xfrm>
            <a:off x="3570395" y="3505314"/>
            <a:ext cx="2003208" cy="9757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l-B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4x per jaar vergadering – uitstippelen visie en aanpak, terugkoppeling van de activiteiten </a:t>
            </a:r>
          </a:p>
        </p:txBody>
      </p:sp>
      <p:sp>
        <p:nvSpPr>
          <p:cNvPr id="53" name="TextBox 62"/>
          <p:cNvSpPr txBox="1"/>
          <p:nvPr/>
        </p:nvSpPr>
        <p:spPr>
          <a:xfrm>
            <a:off x="3754694" y="2836265"/>
            <a:ext cx="1509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200" b="1" dirty="0">
                <a:solidFill>
                  <a:schemeClr val="bg2"/>
                </a:solidFill>
                <a:latin typeface="Co Headline" panose="020B0803060202020204" pitchFamily="34" charset="0"/>
                <a:cs typeface="Co Headline" panose="020B0803060202020204" pitchFamily="34" charset="0"/>
              </a:rPr>
              <a:t>Interne stuurgroep BOA</a:t>
            </a:r>
            <a:endParaRPr lang="en-US" sz="1200" b="1" dirty="0">
              <a:solidFill>
                <a:schemeClr val="bg2"/>
              </a:solidFill>
              <a:latin typeface="Co Headline" panose="020B0803060202020204" pitchFamily="34" charset="0"/>
              <a:cs typeface="Co Headline" panose="020B0803060202020204" pitchFamily="34" charset="0"/>
            </a:endParaRPr>
          </a:p>
        </p:txBody>
      </p:sp>
      <p:sp>
        <p:nvSpPr>
          <p:cNvPr id="55" name="TextBox 51"/>
          <p:cNvSpPr txBox="1"/>
          <p:nvPr/>
        </p:nvSpPr>
        <p:spPr>
          <a:xfrm>
            <a:off x="5640341" y="1390619"/>
            <a:ext cx="2195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sz="1400" b="1" dirty="0">
                <a:latin typeface="Arial" panose="020B0604020202020204" pitchFamily="34" charset="0"/>
                <a:cs typeface="Arial" panose="020B0604020202020204" pitchFamily="34" charset="0"/>
              </a:rPr>
              <a:t>Afdelingshoofd Onderwijs &amp; Vrije Tijd</a:t>
            </a:r>
            <a:endParaRPr lang="id-ID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1"/>
          <p:cNvSpPr txBox="1"/>
          <p:nvPr/>
        </p:nvSpPr>
        <p:spPr>
          <a:xfrm>
            <a:off x="796995" y="2538977"/>
            <a:ext cx="14077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l-BE" sz="1400" b="1" dirty="0">
                <a:latin typeface="Arial" panose="020B0604020202020204" pitchFamily="34" charset="0"/>
                <a:cs typeface="Arial" panose="020B0604020202020204" pitchFamily="34" charset="0"/>
              </a:rPr>
              <a:t>Diensthoofd</a:t>
            </a:r>
          </a:p>
          <a:p>
            <a:pPr algn="r"/>
            <a:r>
              <a:rPr lang="nl-BE" sz="1400" b="1" dirty="0">
                <a:latin typeface="Arial" panose="020B0604020202020204" pitchFamily="34" charset="0"/>
                <a:cs typeface="Arial" panose="020B0604020202020204" pitchFamily="34" charset="0"/>
              </a:rPr>
              <a:t>Sociale Dienst</a:t>
            </a:r>
            <a:endParaRPr lang="id-ID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1"/>
          <p:cNvSpPr txBox="1"/>
          <p:nvPr/>
        </p:nvSpPr>
        <p:spPr>
          <a:xfrm>
            <a:off x="963170" y="3486559"/>
            <a:ext cx="11095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l-BE" sz="1400" b="1" dirty="0">
                <a:latin typeface="Arial" panose="020B0604020202020204" pitchFamily="34" charset="0"/>
                <a:cs typeface="Arial" panose="020B0604020202020204" pitchFamily="34" charset="0"/>
              </a:rPr>
              <a:t>Brugfiguur</a:t>
            </a:r>
          </a:p>
          <a:p>
            <a:pPr algn="r"/>
            <a:r>
              <a:rPr lang="nl-BE" sz="1400" b="1" dirty="0">
                <a:latin typeface="Arial" panose="020B0604020202020204" pitchFamily="34" charset="0"/>
                <a:cs typeface="Arial" panose="020B0604020202020204" pitchFamily="34" charset="0"/>
              </a:rPr>
              <a:t>lager</a:t>
            </a:r>
            <a:endParaRPr lang="id-ID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Box 51"/>
          <p:cNvSpPr txBox="1"/>
          <p:nvPr/>
        </p:nvSpPr>
        <p:spPr>
          <a:xfrm>
            <a:off x="834933" y="4470537"/>
            <a:ext cx="18020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l-BE" sz="1400" b="1" dirty="0">
                <a:latin typeface="Arial" panose="020B0604020202020204" pitchFamily="34" charset="0"/>
                <a:cs typeface="Arial" panose="020B0604020202020204" pitchFamily="34" charset="0"/>
              </a:rPr>
              <a:t>Diensthoofd dienst</a:t>
            </a:r>
            <a:br>
              <a:rPr lang="nl-BE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BE" sz="1400" b="1" dirty="0">
                <a:latin typeface="Arial" panose="020B0604020202020204" pitchFamily="34" charset="0"/>
                <a:cs typeface="Arial" panose="020B0604020202020204" pitchFamily="34" charset="0"/>
              </a:rPr>
              <a:t>Jeugd/Sport</a:t>
            </a:r>
            <a:endParaRPr lang="id-ID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51"/>
          <p:cNvSpPr txBox="1"/>
          <p:nvPr/>
        </p:nvSpPr>
        <p:spPr>
          <a:xfrm>
            <a:off x="6850587" y="2710076"/>
            <a:ext cx="17096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sz="1400" b="1" dirty="0">
                <a:latin typeface="Arial" panose="020B0604020202020204" pitchFamily="34" charset="0"/>
                <a:cs typeface="Arial" panose="020B0604020202020204" pitchFamily="34" charset="0"/>
              </a:rPr>
              <a:t>Regisseur BOA</a:t>
            </a:r>
            <a:endParaRPr lang="id-ID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Box 51"/>
          <p:cNvSpPr txBox="1"/>
          <p:nvPr/>
        </p:nvSpPr>
        <p:spPr>
          <a:xfrm>
            <a:off x="7255712" y="3630246"/>
            <a:ext cx="1709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latin typeface="Arial" panose="020B0604020202020204" pitchFamily="34" charset="0"/>
                <a:cs typeface="Arial" panose="020B0604020202020204" pitchFamily="34" charset="0"/>
              </a:rPr>
              <a:t>Administratief bediende</a:t>
            </a:r>
            <a:endParaRPr lang="id-ID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hthoek 1"/>
          <p:cNvSpPr/>
          <p:nvPr/>
        </p:nvSpPr>
        <p:spPr>
          <a:xfrm>
            <a:off x="308201" y="5389153"/>
            <a:ext cx="60880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“Buitenschoolse Opvang en Activiteiten” is een agendapunt op verschillende overlegorganen. </a:t>
            </a:r>
            <a:b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Directies basisonderwijs, cultuurraad, sportraad, LOK, Huis van het Kind, … </a:t>
            </a:r>
          </a:p>
        </p:txBody>
      </p:sp>
      <p:sp>
        <p:nvSpPr>
          <p:cNvPr id="61" name="Title 1"/>
          <p:cNvSpPr txBox="1">
            <a:spLocks/>
          </p:cNvSpPr>
          <p:nvPr/>
        </p:nvSpPr>
        <p:spPr>
          <a:xfrm>
            <a:off x="834933" y="959640"/>
            <a:ext cx="6341927" cy="8110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4800" dirty="0">
                <a:latin typeface="Arial" panose="020B0604020202020204" pitchFamily="34" charset="0"/>
                <a:cs typeface="Arial" panose="020B0604020202020204" pitchFamily="34" charset="0"/>
              </a:rPr>
              <a:t>Intern</a:t>
            </a:r>
            <a:endParaRPr lang="id-ID" sz="5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948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 animBg="1"/>
      <p:bldP spid="15" grpId="0" animBg="1"/>
      <p:bldP spid="17" grpId="0" animBg="1"/>
      <p:bldP spid="20" grpId="0" animBg="1"/>
      <p:bldP spid="23" grpId="0" animBg="1"/>
      <p:bldP spid="24" grpId="0" animBg="1"/>
      <p:bldP spid="27" grpId="0" animBg="1"/>
      <p:bldP spid="28" grpId="0" animBg="1"/>
      <p:bldP spid="44" grpId="0"/>
      <p:bldP spid="52" grpId="0"/>
      <p:bldP spid="53" grpId="0"/>
      <p:bldP spid="55" grpId="0"/>
      <p:bldP spid="56" grpId="0"/>
      <p:bldP spid="57" grpId="0"/>
      <p:bldP spid="58" grpId="0"/>
      <p:bldP spid="59" grpId="0"/>
      <p:bldP spid="60" grpId="0"/>
      <p:bldP spid="2" grpId="0"/>
      <p:bldP spid="6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/>
          <p:cNvSpPr txBox="1">
            <a:spLocks/>
          </p:cNvSpPr>
          <p:nvPr/>
        </p:nvSpPr>
        <p:spPr>
          <a:xfrm>
            <a:off x="1701979" y="291438"/>
            <a:ext cx="6341927" cy="8110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4800" dirty="0">
                <a:latin typeface="Arial" panose="020B0604020202020204" pitchFamily="34" charset="0"/>
                <a:cs typeface="Arial" panose="020B0604020202020204" pitchFamily="34" charset="0"/>
              </a:rPr>
              <a:t>Samenwerken</a:t>
            </a:r>
            <a:endParaRPr lang="id-ID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428779" y="1011222"/>
            <a:ext cx="6341927" cy="8110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4800" dirty="0">
                <a:latin typeface="Arial" panose="020B0604020202020204" pitchFamily="34" charset="0"/>
                <a:cs typeface="Arial" panose="020B0604020202020204" pitchFamily="34" charset="0"/>
              </a:rPr>
              <a:t>Extern</a:t>
            </a:r>
            <a:endParaRPr lang="id-ID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AutoShape 3"/>
          <p:cNvSpPr>
            <a:spLocks noChangeAspect="1" noChangeArrowheads="1" noTextEdit="1"/>
          </p:cNvSpPr>
          <p:nvPr/>
        </p:nvSpPr>
        <p:spPr bwMode="auto">
          <a:xfrm>
            <a:off x="272653" y="2176463"/>
            <a:ext cx="5565164" cy="991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8" name="Freeform 7"/>
          <p:cNvSpPr>
            <a:spLocks/>
          </p:cNvSpPr>
          <p:nvPr/>
        </p:nvSpPr>
        <p:spPr bwMode="auto">
          <a:xfrm>
            <a:off x="307039" y="2204236"/>
            <a:ext cx="1283146" cy="982653"/>
          </a:xfrm>
          <a:custGeom>
            <a:avLst/>
            <a:gdLst>
              <a:gd name="T0" fmla="*/ 742 w 901"/>
              <a:gd name="T1" fmla="*/ 690 h 690"/>
              <a:gd name="T2" fmla="*/ 0 w 901"/>
              <a:gd name="T3" fmla="*/ 690 h 690"/>
              <a:gd name="T4" fmla="*/ 0 w 901"/>
              <a:gd name="T5" fmla="*/ 0 h 690"/>
              <a:gd name="T6" fmla="*/ 742 w 901"/>
              <a:gd name="T7" fmla="*/ 0 h 690"/>
              <a:gd name="T8" fmla="*/ 901 w 901"/>
              <a:gd name="T9" fmla="*/ 346 h 690"/>
              <a:gd name="T10" fmla="*/ 742 w 901"/>
              <a:gd name="T11" fmla="*/ 690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01" h="690">
                <a:moveTo>
                  <a:pt x="742" y="690"/>
                </a:moveTo>
                <a:lnTo>
                  <a:pt x="0" y="690"/>
                </a:lnTo>
                <a:lnTo>
                  <a:pt x="0" y="0"/>
                </a:lnTo>
                <a:lnTo>
                  <a:pt x="742" y="0"/>
                </a:lnTo>
                <a:lnTo>
                  <a:pt x="901" y="346"/>
                </a:lnTo>
                <a:lnTo>
                  <a:pt x="742" y="690"/>
                </a:lnTo>
                <a:close/>
              </a:path>
            </a:pathLst>
          </a:custGeom>
          <a:solidFill>
            <a:srgbClr val="84BF6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9" name="Freeform 8"/>
          <p:cNvSpPr>
            <a:spLocks/>
          </p:cNvSpPr>
          <p:nvPr/>
        </p:nvSpPr>
        <p:spPr bwMode="auto">
          <a:xfrm>
            <a:off x="1543188" y="2204236"/>
            <a:ext cx="317583" cy="982653"/>
          </a:xfrm>
          <a:custGeom>
            <a:avLst/>
            <a:gdLst>
              <a:gd name="T0" fmla="*/ 64 w 223"/>
              <a:gd name="T1" fmla="*/ 690 h 690"/>
              <a:gd name="T2" fmla="*/ 0 w 223"/>
              <a:gd name="T3" fmla="*/ 690 h 690"/>
              <a:gd name="T4" fmla="*/ 157 w 223"/>
              <a:gd name="T5" fmla="*/ 346 h 690"/>
              <a:gd name="T6" fmla="*/ 0 w 223"/>
              <a:gd name="T7" fmla="*/ 0 h 690"/>
              <a:gd name="T8" fmla="*/ 64 w 223"/>
              <a:gd name="T9" fmla="*/ 0 h 690"/>
              <a:gd name="T10" fmla="*/ 223 w 223"/>
              <a:gd name="T11" fmla="*/ 346 h 690"/>
              <a:gd name="T12" fmla="*/ 64 w 223"/>
              <a:gd name="T13" fmla="*/ 690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3" h="690">
                <a:moveTo>
                  <a:pt x="64" y="690"/>
                </a:moveTo>
                <a:lnTo>
                  <a:pt x="0" y="690"/>
                </a:lnTo>
                <a:lnTo>
                  <a:pt x="157" y="346"/>
                </a:lnTo>
                <a:lnTo>
                  <a:pt x="0" y="0"/>
                </a:lnTo>
                <a:lnTo>
                  <a:pt x="64" y="0"/>
                </a:lnTo>
                <a:lnTo>
                  <a:pt x="223" y="346"/>
                </a:lnTo>
                <a:lnTo>
                  <a:pt x="64" y="690"/>
                </a:lnTo>
                <a:close/>
              </a:path>
            </a:pathLst>
          </a:custGeom>
          <a:solidFill>
            <a:srgbClr val="84BF6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0" name="TextBox 10"/>
          <p:cNvSpPr txBox="1"/>
          <p:nvPr/>
        </p:nvSpPr>
        <p:spPr>
          <a:xfrm>
            <a:off x="1905621" y="2234716"/>
            <a:ext cx="66548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Scholen - op overleg maar ook 1/1</a:t>
            </a:r>
          </a:p>
          <a:p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nl-BE" baseline="30000" dirty="0">
                <a:latin typeface="Arial" panose="020B0604020202020204" pitchFamily="34" charset="0"/>
                <a:cs typeface="Arial" panose="020B0604020202020204" pitchFamily="34" charset="0"/>
              </a:rPr>
              <a:t>ste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 lijnorganisaties - informeren</a:t>
            </a:r>
          </a:p>
          <a:p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Lokale ondernemers – betrekken</a:t>
            </a:r>
          </a:p>
        </p:txBody>
      </p:sp>
      <p:sp>
        <p:nvSpPr>
          <p:cNvPr id="51" name="Rectangle 11"/>
          <p:cNvSpPr/>
          <p:nvPr/>
        </p:nvSpPr>
        <p:spPr>
          <a:xfrm>
            <a:off x="820620" y="2464286"/>
            <a:ext cx="184730" cy="646331"/>
          </a:xfrm>
          <a:prstGeom prst="rect">
            <a:avLst/>
          </a:prstGeom>
          <a:solidFill>
            <a:srgbClr val="84BF63"/>
          </a:solidFill>
        </p:spPr>
        <p:txBody>
          <a:bodyPr wrap="none">
            <a:spAutoFit/>
          </a:bodyPr>
          <a:lstStyle/>
          <a:p>
            <a:pPr algn="ctr"/>
            <a:endParaRPr lang="id-ID" sz="3600" dirty="0">
              <a:solidFill>
                <a:schemeClr val="bg2"/>
              </a:solidFill>
              <a:latin typeface="Bebas" pitchFamily="2" charset="0"/>
            </a:endParaRPr>
          </a:p>
        </p:txBody>
      </p:sp>
      <p:sp>
        <p:nvSpPr>
          <p:cNvPr id="52" name="AutoShape 3"/>
          <p:cNvSpPr>
            <a:spLocks noChangeAspect="1" noChangeArrowheads="1" noTextEdit="1"/>
          </p:cNvSpPr>
          <p:nvPr/>
        </p:nvSpPr>
        <p:spPr bwMode="auto">
          <a:xfrm>
            <a:off x="272653" y="3276221"/>
            <a:ext cx="5565164" cy="991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3" name="Freeform 7"/>
          <p:cNvSpPr>
            <a:spLocks/>
          </p:cNvSpPr>
          <p:nvPr/>
        </p:nvSpPr>
        <p:spPr bwMode="auto">
          <a:xfrm>
            <a:off x="307039" y="3303994"/>
            <a:ext cx="1283146" cy="982653"/>
          </a:xfrm>
          <a:custGeom>
            <a:avLst/>
            <a:gdLst>
              <a:gd name="T0" fmla="*/ 742 w 901"/>
              <a:gd name="T1" fmla="*/ 690 h 690"/>
              <a:gd name="T2" fmla="*/ 0 w 901"/>
              <a:gd name="T3" fmla="*/ 690 h 690"/>
              <a:gd name="T4" fmla="*/ 0 w 901"/>
              <a:gd name="T5" fmla="*/ 0 h 690"/>
              <a:gd name="T6" fmla="*/ 742 w 901"/>
              <a:gd name="T7" fmla="*/ 0 h 690"/>
              <a:gd name="T8" fmla="*/ 901 w 901"/>
              <a:gd name="T9" fmla="*/ 346 h 690"/>
              <a:gd name="T10" fmla="*/ 742 w 901"/>
              <a:gd name="T11" fmla="*/ 690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01" h="690">
                <a:moveTo>
                  <a:pt x="742" y="690"/>
                </a:moveTo>
                <a:lnTo>
                  <a:pt x="0" y="690"/>
                </a:lnTo>
                <a:lnTo>
                  <a:pt x="0" y="0"/>
                </a:lnTo>
                <a:lnTo>
                  <a:pt x="742" y="0"/>
                </a:lnTo>
                <a:lnTo>
                  <a:pt x="901" y="346"/>
                </a:lnTo>
                <a:lnTo>
                  <a:pt x="742" y="690"/>
                </a:lnTo>
                <a:close/>
              </a:path>
            </a:pathLst>
          </a:custGeom>
          <a:solidFill>
            <a:srgbClr val="84BF6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4" name="Freeform 8"/>
          <p:cNvSpPr>
            <a:spLocks/>
          </p:cNvSpPr>
          <p:nvPr/>
        </p:nvSpPr>
        <p:spPr bwMode="auto">
          <a:xfrm>
            <a:off x="1543188" y="3303994"/>
            <a:ext cx="317583" cy="982653"/>
          </a:xfrm>
          <a:custGeom>
            <a:avLst/>
            <a:gdLst>
              <a:gd name="T0" fmla="*/ 64 w 223"/>
              <a:gd name="T1" fmla="*/ 690 h 690"/>
              <a:gd name="T2" fmla="*/ 0 w 223"/>
              <a:gd name="T3" fmla="*/ 690 h 690"/>
              <a:gd name="T4" fmla="*/ 157 w 223"/>
              <a:gd name="T5" fmla="*/ 346 h 690"/>
              <a:gd name="T6" fmla="*/ 0 w 223"/>
              <a:gd name="T7" fmla="*/ 0 h 690"/>
              <a:gd name="T8" fmla="*/ 64 w 223"/>
              <a:gd name="T9" fmla="*/ 0 h 690"/>
              <a:gd name="T10" fmla="*/ 223 w 223"/>
              <a:gd name="T11" fmla="*/ 346 h 690"/>
              <a:gd name="T12" fmla="*/ 64 w 223"/>
              <a:gd name="T13" fmla="*/ 690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3" h="690">
                <a:moveTo>
                  <a:pt x="64" y="690"/>
                </a:moveTo>
                <a:lnTo>
                  <a:pt x="0" y="690"/>
                </a:lnTo>
                <a:lnTo>
                  <a:pt x="157" y="346"/>
                </a:lnTo>
                <a:lnTo>
                  <a:pt x="0" y="0"/>
                </a:lnTo>
                <a:lnTo>
                  <a:pt x="64" y="0"/>
                </a:lnTo>
                <a:lnTo>
                  <a:pt x="223" y="346"/>
                </a:lnTo>
                <a:lnTo>
                  <a:pt x="64" y="690"/>
                </a:lnTo>
                <a:close/>
              </a:path>
            </a:pathLst>
          </a:custGeom>
          <a:solidFill>
            <a:srgbClr val="84BF6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5" name="TextBox 26"/>
          <p:cNvSpPr txBox="1"/>
          <p:nvPr/>
        </p:nvSpPr>
        <p:spPr>
          <a:xfrm>
            <a:off x="1905621" y="3472324"/>
            <a:ext cx="6654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BE" sz="1800" dirty="0"/>
              <a:t>Bewuste keuze ook om dit project binnen team kinderarmoede op te nemen: sterke link met de brugfigurenwerking </a:t>
            </a:r>
          </a:p>
        </p:txBody>
      </p:sp>
      <p:sp>
        <p:nvSpPr>
          <p:cNvPr id="56" name="AutoShape 3"/>
          <p:cNvSpPr>
            <a:spLocks noChangeAspect="1" noChangeArrowheads="1" noTextEdit="1"/>
          </p:cNvSpPr>
          <p:nvPr/>
        </p:nvSpPr>
        <p:spPr bwMode="auto">
          <a:xfrm>
            <a:off x="272653" y="4391615"/>
            <a:ext cx="5053727" cy="991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7" name="Freeform 7"/>
          <p:cNvSpPr>
            <a:spLocks/>
          </p:cNvSpPr>
          <p:nvPr/>
        </p:nvSpPr>
        <p:spPr bwMode="auto">
          <a:xfrm>
            <a:off x="307039" y="4419389"/>
            <a:ext cx="1283146" cy="982653"/>
          </a:xfrm>
          <a:custGeom>
            <a:avLst/>
            <a:gdLst>
              <a:gd name="T0" fmla="*/ 742 w 901"/>
              <a:gd name="T1" fmla="*/ 690 h 690"/>
              <a:gd name="T2" fmla="*/ 0 w 901"/>
              <a:gd name="T3" fmla="*/ 690 h 690"/>
              <a:gd name="T4" fmla="*/ 0 w 901"/>
              <a:gd name="T5" fmla="*/ 0 h 690"/>
              <a:gd name="T6" fmla="*/ 742 w 901"/>
              <a:gd name="T7" fmla="*/ 0 h 690"/>
              <a:gd name="T8" fmla="*/ 901 w 901"/>
              <a:gd name="T9" fmla="*/ 346 h 690"/>
              <a:gd name="T10" fmla="*/ 742 w 901"/>
              <a:gd name="T11" fmla="*/ 690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01" h="690">
                <a:moveTo>
                  <a:pt x="742" y="690"/>
                </a:moveTo>
                <a:lnTo>
                  <a:pt x="0" y="690"/>
                </a:lnTo>
                <a:lnTo>
                  <a:pt x="0" y="0"/>
                </a:lnTo>
                <a:lnTo>
                  <a:pt x="742" y="0"/>
                </a:lnTo>
                <a:lnTo>
                  <a:pt x="901" y="346"/>
                </a:lnTo>
                <a:lnTo>
                  <a:pt x="742" y="690"/>
                </a:lnTo>
                <a:close/>
              </a:path>
            </a:pathLst>
          </a:custGeom>
          <a:solidFill>
            <a:srgbClr val="84BF6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8" name="Freeform 8"/>
          <p:cNvSpPr>
            <a:spLocks/>
          </p:cNvSpPr>
          <p:nvPr/>
        </p:nvSpPr>
        <p:spPr bwMode="auto">
          <a:xfrm>
            <a:off x="1543188" y="4419389"/>
            <a:ext cx="317583" cy="982653"/>
          </a:xfrm>
          <a:custGeom>
            <a:avLst/>
            <a:gdLst>
              <a:gd name="T0" fmla="*/ 64 w 223"/>
              <a:gd name="T1" fmla="*/ 690 h 690"/>
              <a:gd name="T2" fmla="*/ 0 w 223"/>
              <a:gd name="T3" fmla="*/ 690 h 690"/>
              <a:gd name="T4" fmla="*/ 157 w 223"/>
              <a:gd name="T5" fmla="*/ 346 h 690"/>
              <a:gd name="T6" fmla="*/ 0 w 223"/>
              <a:gd name="T7" fmla="*/ 0 h 690"/>
              <a:gd name="T8" fmla="*/ 64 w 223"/>
              <a:gd name="T9" fmla="*/ 0 h 690"/>
              <a:gd name="T10" fmla="*/ 223 w 223"/>
              <a:gd name="T11" fmla="*/ 346 h 690"/>
              <a:gd name="T12" fmla="*/ 64 w 223"/>
              <a:gd name="T13" fmla="*/ 690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3" h="690">
                <a:moveTo>
                  <a:pt x="64" y="690"/>
                </a:moveTo>
                <a:lnTo>
                  <a:pt x="0" y="690"/>
                </a:lnTo>
                <a:lnTo>
                  <a:pt x="157" y="346"/>
                </a:lnTo>
                <a:lnTo>
                  <a:pt x="0" y="0"/>
                </a:lnTo>
                <a:lnTo>
                  <a:pt x="64" y="0"/>
                </a:lnTo>
                <a:lnTo>
                  <a:pt x="223" y="346"/>
                </a:lnTo>
                <a:lnTo>
                  <a:pt x="64" y="690"/>
                </a:lnTo>
                <a:close/>
              </a:path>
            </a:pathLst>
          </a:custGeom>
          <a:solidFill>
            <a:srgbClr val="84BF6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9" name="TextBox 40"/>
          <p:cNvSpPr txBox="1"/>
          <p:nvPr/>
        </p:nvSpPr>
        <p:spPr>
          <a:xfrm>
            <a:off x="1914811" y="4449869"/>
            <a:ext cx="66097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BE" sz="1800" dirty="0"/>
              <a:t>Op dit moment is het LSV nog geen nieuwe vergadering -&gt; wel een breed draagvlak gezien de stuurgroep divers samengesteld werd </a:t>
            </a:r>
          </a:p>
        </p:txBody>
      </p:sp>
    </p:spTree>
    <p:extLst>
      <p:ext uri="{BB962C8B-B14F-4D97-AF65-F5344CB8AC3E}">
        <p14:creationId xmlns:p14="http://schemas.microsoft.com/office/powerpoint/2010/main" val="2751790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" presetClass="entr" presetSubtype="8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6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7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2" presetClass="entr" presetSubtype="8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1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2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4" presetID="2" presetClass="entr" presetSubtype="8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6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0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  <p:bldP spid="27" grpId="0"/>
          <p:bldP spid="48" grpId="0" animBg="1"/>
          <p:bldP spid="49" grpId="0" animBg="1"/>
          <p:bldP spid="50" grpId="0"/>
          <p:bldP spid="51" grpId="0" animBg="1"/>
          <p:bldP spid="53" grpId="0" animBg="1"/>
          <p:bldP spid="54" grpId="0" animBg="1"/>
          <p:bldP spid="55" grpId="0"/>
          <p:bldP spid="57" grpId="0" animBg="1"/>
          <p:bldP spid="58" grpId="0" animBg="1"/>
          <p:bldP spid="5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0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  <p:bldP spid="27" grpId="0"/>
          <p:bldP spid="48" grpId="0" animBg="1"/>
          <p:bldP spid="49" grpId="0" animBg="1"/>
          <p:bldP spid="50" grpId="0"/>
          <p:bldP spid="51" grpId="0" animBg="1"/>
          <p:bldP spid="53" grpId="0" animBg="1"/>
          <p:bldP spid="54" grpId="0" animBg="1"/>
          <p:bldP spid="55" grpId="0"/>
          <p:bldP spid="57" grpId="0" animBg="1"/>
          <p:bldP spid="58" grpId="0" animBg="1"/>
          <p:bldP spid="59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ndertitel 2"/>
          <p:cNvSpPr txBox="1">
            <a:spLocks/>
          </p:cNvSpPr>
          <p:nvPr/>
        </p:nvSpPr>
        <p:spPr>
          <a:xfrm>
            <a:off x="3790471" y="3671574"/>
            <a:ext cx="6858000" cy="12718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BE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ndertitel 2"/>
          <p:cNvSpPr txBox="1">
            <a:spLocks/>
          </p:cNvSpPr>
          <p:nvPr/>
        </p:nvSpPr>
        <p:spPr>
          <a:xfrm>
            <a:off x="1295400" y="2540524"/>
            <a:ext cx="6858000" cy="12718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BE" sz="36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65942" y="1066657"/>
            <a:ext cx="7886700" cy="81101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6100" dirty="0">
                <a:latin typeface="Arial" panose="020B0604020202020204" pitchFamily="34" charset="0"/>
                <a:cs typeface="Arial" panose="020B0604020202020204" pitchFamily="34" charset="0"/>
              </a:rPr>
              <a:t>Hobby</a:t>
            </a:r>
            <a:r>
              <a:rPr lang="nl-BE" dirty="0">
                <a:latin typeface="Co Headline" panose="020B0803060202020204" pitchFamily="34" charset="0"/>
                <a:cs typeface="Co Headline" panose="020B0803060202020204" pitchFamily="34" charset="0"/>
              </a:rPr>
              <a:t> </a:t>
            </a:r>
            <a:r>
              <a:rPr lang="nl-BE" sz="6100" dirty="0">
                <a:latin typeface="Arial" panose="020B0604020202020204" pitchFamily="34" charset="0"/>
                <a:cs typeface="Arial" panose="020B0604020202020204" pitchFamily="34" charset="0"/>
              </a:rPr>
              <a:t>Lab</a:t>
            </a:r>
            <a:endParaRPr lang="id-ID" sz="6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AutoShape 3"/>
          <p:cNvSpPr>
            <a:spLocks noChangeAspect="1" noChangeArrowheads="1" noTextEdit="1"/>
          </p:cNvSpPr>
          <p:nvPr/>
        </p:nvSpPr>
        <p:spPr bwMode="auto">
          <a:xfrm>
            <a:off x="272653" y="2176463"/>
            <a:ext cx="5565164" cy="991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0" name="Freeform 7"/>
          <p:cNvSpPr>
            <a:spLocks/>
          </p:cNvSpPr>
          <p:nvPr/>
        </p:nvSpPr>
        <p:spPr bwMode="auto">
          <a:xfrm>
            <a:off x="307039" y="2204236"/>
            <a:ext cx="1283146" cy="982653"/>
          </a:xfrm>
          <a:custGeom>
            <a:avLst/>
            <a:gdLst>
              <a:gd name="T0" fmla="*/ 742 w 901"/>
              <a:gd name="T1" fmla="*/ 690 h 690"/>
              <a:gd name="T2" fmla="*/ 0 w 901"/>
              <a:gd name="T3" fmla="*/ 690 h 690"/>
              <a:gd name="T4" fmla="*/ 0 w 901"/>
              <a:gd name="T5" fmla="*/ 0 h 690"/>
              <a:gd name="T6" fmla="*/ 742 w 901"/>
              <a:gd name="T7" fmla="*/ 0 h 690"/>
              <a:gd name="T8" fmla="*/ 901 w 901"/>
              <a:gd name="T9" fmla="*/ 346 h 690"/>
              <a:gd name="T10" fmla="*/ 742 w 901"/>
              <a:gd name="T11" fmla="*/ 690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01" h="690">
                <a:moveTo>
                  <a:pt x="742" y="690"/>
                </a:moveTo>
                <a:lnTo>
                  <a:pt x="0" y="690"/>
                </a:lnTo>
                <a:lnTo>
                  <a:pt x="0" y="0"/>
                </a:lnTo>
                <a:lnTo>
                  <a:pt x="742" y="0"/>
                </a:lnTo>
                <a:lnTo>
                  <a:pt x="901" y="346"/>
                </a:lnTo>
                <a:lnTo>
                  <a:pt x="742" y="690"/>
                </a:lnTo>
                <a:close/>
              </a:path>
            </a:pathLst>
          </a:custGeom>
          <a:solidFill>
            <a:srgbClr val="D5425E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1543188" y="2204236"/>
            <a:ext cx="317583" cy="982653"/>
          </a:xfrm>
          <a:custGeom>
            <a:avLst/>
            <a:gdLst>
              <a:gd name="T0" fmla="*/ 64 w 223"/>
              <a:gd name="T1" fmla="*/ 690 h 690"/>
              <a:gd name="T2" fmla="*/ 0 w 223"/>
              <a:gd name="T3" fmla="*/ 690 h 690"/>
              <a:gd name="T4" fmla="*/ 157 w 223"/>
              <a:gd name="T5" fmla="*/ 346 h 690"/>
              <a:gd name="T6" fmla="*/ 0 w 223"/>
              <a:gd name="T7" fmla="*/ 0 h 690"/>
              <a:gd name="T8" fmla="*/ 64 w 223"/>
              <a:gd name="T9" fmla="*/ 0 h 690"/>
              <a:gd name="T10" fmla="*/ 223 w 223"/>
              <a:gd name="T11" fmla="*/ 346 h 690"/>
              <a:gd name="T12" fmla="*/ 64 w 223"/>
              <a:gd name="T13" fmla="*/ 690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3" h="690">
                <a:moveTo>
                  <a:pt x="64" y="690"/>
                </a:moveTo>
                <a:lnTo>
                  <a:pt x="0" y="690"/>
                </a:lnTo>
                <a:lnTo>
                  <a:pt x="157" y="346"/>
                </a:lnTo>
                <a:lnTo>
                  <a:pt x="0" y="0"/>
                </a:lnTo>
                <a:lnTo>
                  <a:pt x="64" y="0"/>
                </a:lnTo>
                <a:lnTo>
                  <a:pt x="223" y="346"/>
                </a:lnTo>
                <a:lnTo>
                  <a:pt x="64" y="690"/>
                </a:lnTo>
                <a:close/>
              </a:path>
            </a:pathLst>
          </a:custGeom>
          <a:solidFill>
            <a:srgbClr val="D5425E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2" name="TextBox 10"/>
          <p:cNvSpPr txBox="1"/>
          <p:nvPr/>
        </p:nvSpPr>
        <p:spPr>
          <a:xfrm>
            <a:off x="1930276" y="2415435"/>
            <a:ext cx="62934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600" dirty="0">
                <a:latin typeface="Arial" panose="020B0604020202020204" pitchFamily="34" charset="0"/>
                <a:cs typeface="Arial" panose="020B0604020202020204" pitchFamily="34" charset="0"/>
              </a:rPr>
              <a:t>Proefprojecten opgezet tussen april 2022 en juni 2022. 5 scholen namen deel – mix van activiteiten voorzien op de scholen zelf </a:t>
            </a:r>
          </a:p>
        </p:txBody>
      </p:sp>
      <p:sp>
        <p:nvSpPr>
          <p:cNvPr id="23" name="Rectangle 11"/>
          <p:cNvSpPr/>
          <p:nvPr/>
        </p:nvSpPr>
        <p:spPr>
          <a:xfrm>
            <a:off x="820620" y="2464286"/>
            <a:ext cx="184730" cy="646331"/>
          </a:xfrm>
          <a:prstGeom prst="rect">
            <a:avLst/>
          </a:prstGeom>
          <a:solidFill>
            <a:srgbClr val="D5425E"/>
          </a:solidFill>
        </p:spPr>
        <p:txBody>
          <a:bodyPr wrap="none">
            <a:spAutoFit/>
          </a:bodyPr>
          <a:lstStyle/>
          <a:p>
            <a:pPr algn="ctr"/>
            <a:endParaRPr lang="id-ID" sz="3600" dirty="0">
              <a:solidFill>
                <a:schemeClr val="bg2"/>
              </a:solidFill>
              <a:latin typeface="Bebas" pitchFamily="2" charset="0"/>
            </a:endParaRPr>
          </a:p>
        </p:txBody>
      </p:sp>
      <p:sp>
        <p:nvSpPr>
          <p:cNvPr id="24" name="AutoShape 3"/>
          <p:cNvSpPr>
            <a:spLocks noChangeAspect="1" noChangeArrowheads="1" noTextEdit="1"/>
          </p:cNvSpPr>
          <p:nvPr/>
        </p:nvSpPr>
        <p:spPr bwMode="auto">
          <a:xfrm>
            <a:off x="272653" y="3276221"/>
            <a:ext cx="5565164" cy="991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5" name="Freeform 7"/>
          <p:cNvSpPr>
            <a:spLocks/>
          </p:cNvSpPr>
          <p:nvPr/>
        </p:nvSpPr>
        <p:spPr bwMode="auto">
          <a:xfrm>
            <a:off x="307039" y="3303994"/>
            <a:ext cx="1283146" cy="982653"/>
          </a:xfrm>
          <a:custGeom>
            <a:avLst/>
            <a:gdLst>
              <a:gd name="T0" fmla="*/ 742 w 901"/>
              <a:gd name="T1" fmla="*/ 690 h 690"/>
              <a:gd name="T2" fmla="*/ 0 w 901"/>
              <a:gd name="T3" fmla="*/ 690 h 690"/>
              <a:gd name="T4" fmla="*/ 0 w 901"/>
              <a:gd name="T5" fmla="*/ 0 h 690"/>
              <a:gd name="T6" fmla="*/ 742 w 901"/>
              <a:gd name="T7" fmla="*/ 0 h 690"/>
              <a:gd name="T8" fmla="*/ 901 w 901"/>
              <a:gd name="T9" fmla="*/ 346 h 690"/>
              <a:gd name="T10" fmla="*/ 742 w 901"/>
              <a:gd name="T11" fmla="*/ 690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01" h="690">
                <a:moveTo>
                  <a:pt x="742" y="690"/>
                </a:moveTo>
                <a:lnTo>
                  <a:pt x="0" y="690"/>
                </a:lnTo>
                <a:lnTo>
                  <a:pt x="0" y="0"/>
                </a:lnTo>
                <a:lnTo>
                  <a:pt x="742" y="0"/>
                </a:lnTo>
                <a:lnTo>
                  <a:pt x="901" y="346"/>
                </a:lnTo>
                <a:lnTo>
                  <a:pt x="742" y="690"/>
                </a:lnTo>
                <a:close/>
              </a:path>
            </a:pathLst>
          </a:custGeom>
          <a:solidFill>
            <a:srgbClr val="D5425E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6" name="Freeform 8"/>
          <p:cNvSpPr>
            <a:spLocks/>
          </p:cNvSpPr>
          <p:nvPr/>
        </p:nvSpPr>
        <p:spPr bwMode="auto">
          <a:xfrm>
            <a:off x="1543188" y="3303994"/>
            <a:ext cx="317583" cy="982653"/>
          </a:xfrm>
          <a:custGeom>
            <a:avLst/>
            <a:gdLst>
              <a:gd name="T0" fmla="*/ 64 w 223"/>
              <a:gd name="T1" fmla="*/ 690 h 690"/>
              <a:gd name="T2" fmla="*/ 0 w 223"/>
              <a:gd name="T3" fmla="*/ 690 h 690"/>
              <a:gd name="T4" fmla="*/ 157 w 223"/>
              <a:gd name="T5" fmla="*/ 346 h 690"/>
              <a:gd name="T6" fmla="*/ 0 w 223"/>
              <a:gd name="T7" fmla="*/ 0 h 690"/>
              <a:gd name="T8" fmla="*/ 64 w 223"/>
              <a:gd name="T9" fmla="*/ 0 h 690"/>
              <a:gd name="T10" fmla="*/ 223 w 223"/>
              <a:gd name="T11" fmla="*/ 346 h 690"/>
              <a:gd name="T12" fmla="*/ 64 w 223"/>
              <a:gd name="T13" fmla="*/ 690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3" h="690">
                <a:moveTo>
                  <a:pt x="64" y="690"/>
                </a:moveTo>
                <a:lnTo>
                  <a:pt x="0" y="690"/>
                </a:lnTo>
                <a:lnTo>
                  <a:pt x="157" y="346"/>
                </a:lnTo>
                <a:lnTo>
                  <a:pt x="0" y="0"/>
                </a:lnTo>
                <a:lnTo>
                  <a:pt x="64" y="0"/>
                </a:lnTo>
                <a:lnTo>
                  <a:pt x="223" y="346"/>
                </a:lnTo>
                <a:lnTo>
                  <a:pt x="64" y="690"/>
                </a:lnTo>
                <a:close/>
              </a:path>
            </a:pathLst>
          </a:custGeom>
          <a:solidFill>
            <a:srgbClr val="D5425E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7" name="TextBox 26"/>
          <p:cNvSpPr txBox="1"/>
          <p:nvPr/>
        </p:nvSpPr>
        <p:spPr>
          <a:xfrm>
            <a:off x="1951570" y="3497460"/>
            <a:ext cx="6272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BE" sz="1600" dirty="0"/>
              <a:t>Schooljaar 2022-2023 – verder uitbouwen van dit aanbod aan de hand van een ‘menukaart’</a:t>
            </a:r>
          </a:p>
        </p:txBody>
      </p:sp>
      <p:sp>
        <p:nvSpPr>
          <p:cNvPr id="28" name="AutoShape 3"/>
          <p:cNvSpPr>
            <a:spLocks noChangeAspect="1" noChangeArrowheads="1" noTextEdit="1"/>
          </p:cNvSpPr>
          <p:nvPr/>
        </p:nvSpPr>
        <p:spPr bwMode="auto">
          <a:xfrm>
            <a:off x="272653" y="4391615"/>
            <a:ext cx="5053727" cy="991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3" name="Freeform 7"/>
          <p:cNvSpPr>
            <a:spLocks/>
          </p:cNvSpPr>
          <p:nvPr/>
        </p:nvSpPr>
        <p:spPr bwMode="auto">
          <a:xfrm>
            <a:off x="307039" y="4419389"/>
            <a:ext cx="1283146" cy="982653"/>
          </a:xfrm>
          <a:custGeom>
            <a:avLst/>
            <a:gdLst>
              <a:gd name="T0" fmla="*/ 742 w 901"/>
              <a:gd name="T1" fmla="*/ 690 h 690"/>
              <a:gd name="T2" fmla="*/ 0 w 901"/>
              <a:gd name="T3" fmla="*/ 690 h 690"/>
              <a:gd name="T4" fmla="*/ 0 w 901"/>
              <a:gd name="T5" fmla="*/ 0 h 690"/>
              <a:gd name="T6" fmla="*/ 742 w 901"/>
              <a:gd name="T7" fmla="*/ 0 h 690"/>
              <a:gd name="T8" fmla="*/ 901 w 901"/>
              <a:gd name="T9" fmla="*/ 346 h 690"/>
              <a:gd name="T10" fmla="*/ 742 w 901"/>
              <a:gd name="T11" fmla="*/ 690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01" h="690">
                <a:moveTo>
                  <a:pt x="742" y="690"/>
                </a:moveTo>
                <a:lnTo>
                  <a:pt x="0" y="690"/>
                </a:lnTo>
                <a:lnTo>
                  <a:pt x="0" y="0"/>
                </a:lnTo>
                <a:lnTo>
                  <a:pt x="742" y="0"/>
                </a:lnTo>
                <a:lnTo>
                  <a:pt x="901" y="346"/>
                </a:lnTo>
                <a:lnTo>
                  <a:pt x="742" y="690"/>
                </a:lnTo>
                <a:close/>
              </a:path>
            </a:pathLst>
          </a:custGeom>
          <a:solidFill>
            <a:srgbClr val="D5425E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4" name="Freeform 8"/>
          <p:cNvSpPr>
            <a:spLocks/>
          </p:cNvSpPr>
          <p:nvPr/>
        </p:nvSpPr>
        <p:spPr bwMode="auto">
          <a:xfrm>
            <a:off x="1543188" y="4419389"/>
            <a:ext cx="317583" cy="982653"/>
          </a:xfrm>
          <a:custGeom>
            <a:avLst/>
            <a:gdLst>
              <a:gd name="T0" fmla="*/ 64 w 223"/>
              <a:gd name="T1" fmla="*/ 690 h 690"/>
              <a:gd name="T2" fmla="*/ 0 w 223"/>
              <a:gd name="T3" fmla="*/ 690 h 690"/>
              <a:gd name="T4" fmla="*/ 157 w 223"/>
              <a:gd name="T5" fmla="*/ 346 h 690"/>
              <a:gd name="T6" fmla="*/ 0 w 223"/>
              <a:gd name="T7" fmla="*/ 0 h 690"/>
              <a:gd name="T8" fmla="*/ 64 w 223"/>
              <a:gd name="T9" fmla="*/ 0 h 690"/>
              <a:gd name="T10" fmla="*/ 223 w 223"/>
              <a:gd name="T11" fmla="*/ 346 h 690"/>
              <a:gd name="T12" fmla="*/ 64 w 223"/>
              <a:gd name="T13" fmla="*/ 690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3" h="690">
                <a:moveTo>
                  <a:pt x="64" y="690"/>
                </a:moveTo>
                <a:lnTo>
                  <a:pt x="0" y="690"/>
                </a:lnTo>
                <a:lnTo>
                  <a:pt x="157" y="346"/>
                </a:lnTo>
                <a:lnTo>
                  <a:pt x="0" y="0"/>
                </a:lnTo>
                <a:lnTo>
                  <a:pt x="64" y="0"/>
                </a:lnTo>
                <a:lnTo>
                  <a:pt x="223" y="346"/>
                </a:lnTo>
                <a:lnTo>
                  <a:pt x="64" y="690"/>
                </a:lnTo>
                <a:close/>
              </a:path>
            </a:pathLst>
          </a:custGeom>
          <a:solidFill>
            <a:srgbClr val="D5425E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5" name="TextBox 40"/>
          <p:cNvSpPr txBox="1"/>
          <p:nvPr/>
        </p:nvSpPr>
        <p:spPr>
          <a:xfrm>
            <a:off x="1951570" y="4477596"/>
            <a:ext cx="69227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BE" sz="1600" b="1" dirty="0"/>
              <a:t>Visie</a:t>
            </a:r>
            <a:r>
              <a:rPr lang="nl-BE" sz="1600" dirty="0"/>
              <a:t>: elk kind moet kunnen participeren, maar duidelijke focus ligt op kwetsbare kinderen. Kostprijs van de activiteiten wordt door </a:t>
            </a:r>
            <a:r>
              <a:rPr lang="nl-BE" sz="1600" dirty="0" err="1"/>
              <a:t>Hobbylab</a:t>
            </a:r>
            <a:r>
              <a:rPr lang="nl-BE" sz="1600" dirty="0"/>
              <a:t> betaald. De opvang wordt dus niet duurder </a:t>
            </a: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185" y="-60457"/>
            <a:ext cx="2870858" cy="175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640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8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8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0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  <p:bldP spid="20" grpId="0" animBg="1"/>
          <p:bldP spid="21" grpId="0" animBg="1"/>
          <p:bldP spid="22" grpId="0"/>
          <p:bldP spid="23" grpId="0" animBg="1"/>
          <p:bldP spid="25" grpId="0" animBg="1"/>
          <p:bldP spid="26" grpId="0" animBg="1"/>
          <p:bldP spid="27" grpId="0"/>
          <p:bldP spid="33" grpId="0" animBg="1"/>
          <p:bldP spid="34" grpId="0" animBg="1"/>
          <p:bldP spid="3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0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  <p:bldP spid="20" grpId="0" animBg="1"/>
          <p:bldP spid="21" grpId="0" animBg="1"/>
          <p:bldP spid="22" grpId="0"/>
          <p:bldP spid="23" grpId="0" animBg="1"/>
          <p:bldP spid="25" grpId="0" animBg="1"/>
          <p:bldP spid="26" grpId="0" animBg="1"/>
          <p:bldP spid="27" grpId="0"/>
          <p:bldP spid="33" grpId="0" animBg="1"/>
          <p:bldP spid="34" grpId="0" animBg="1"/>
          <p:bldP spid="35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46185" y="1018748"/>
            <a:ext cx="7772400" cy="1120445"/>
          </a:xfrm>
        </p:spPr>
        <p:txBody>
          <a:bodyPr>
            <a:normAutofit/>
          </a:bodyPr>
          <a:lstStyle/>
          <a:p>
            <a:r>
              <a:rPr lang="nl-NL" sz="5400" dirty="0">
                <a:latin typeface="Arial" panose="020B0604020202020204" pitchFamily="34" charset="0"/>
                <a:cs typeface="Arial" panose="020B0604020202020204" pitchFamily="34" charset="0"/>
              </a:rPr>
              <a:t>SPORT</a:t>
            </a:r>
            <a:r>
              <a:rPr lang="nl-NL" sz="4800" dirty="0"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nl-NL" sz="5400" dirty="0">
                <a:latin typeface="Arial" panose="020B0604020202020204" pitchFamily="34" charset="0"/>
                <a:cs typeface="Arial" panose="020B0604020202020204" pitchFamily="34" charset="0"/>
              </a:rPr>
              <a:t>JEUGD</a:t>
            </a:r>
            <a:r>
              <a:rPr lang="nl-NL" sz="4800" dirty="0">
                <a:latin typeface="Arial" panose="020B0604020202020204" pitchFamily="34" charset="0"/>
                <a:cs typeface="Arial" panose="020B0604020202020204" pitchFamily="34" charset="0"/>
              </a:rPr>
              <a:t> / BOA?</a:t>
            </a:r>
            <a:endParaRPr lang="nl-BE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ndertitel 2"/>
          <p:cNvSpPr txBox="1">
            <a:spLocks/>
          </p:cNvSpPr>
          <p:nvPr/>
        </p:nvSpPr>
        <p:spPr>
          <a:xfrm>
            <a:off x="1295400" y="2139193"/>
            <a:ext cx="6858000" cy="4152549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BE" sz="36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BE" sz="3600" dirty="0">
                <a:latin typeface="Arial" panose="020B0604020202020204" pitchFamily="34" charset="0"/>
                <a:cs typeface="Arial" panose="020B0604020202020204" pitchFamily="34" charset="0"/>
              </a:rPr>
              <a:t>Veel </a:t>
            </a:r>
            <a:r>
              <a:rPr lang="nl-BE" sz="3600" b="1" dirty="0">
                <a:latin typeface="Arial" panose="020B0604020202020204" pitchFamily="34" charset="0"/>
                <a:cs typeface="Arial" panose="020B0604020202020204" pitchFamily="34" charset="0"/>
              </a:rPr>
              <a:t>raakvlakken</a:t>
            </a:r>
            <a:r>
              <a:rPr lang="nl-BE" sz="3600" dirty="0">
                <a:latin typeface="Arial" panose="020B0604020202020204" pitchFamily="34" charset="0"/>
                <a:cs typeface="Arial" panose="020B0604020202020204" pitchFamily="34" charset="0"/>
              </a:rPr>
              <a:t> en overschrijdende domeinen </a:t>
            </a:r>
          </a:p>
          <a:p>
            <a:r>
              <a:rPr lang="nl-BE" sz="3600" dirty="0">
                <a:latin typeface="Arial" panose="020B0604020202020204" pitchFamily="34" charset="0"/>
                <a:cs typeface="Arial" panose="020B0604020202020204" pitchFamily="34" charset="0"/>
              </a:rPr>
              <a:t>-&gt; vrije tijd</a:t>
            </a:r>
          </a:p>
          <a:p>
            <a:r>
              <a:rPr lang="nl-BE" sz="3600" dirty="0">
                <a:latin typeface="Arial" panose="020B0604020202020204" pitchFamily="34" charset="0"/>
                <a:cs typeface="Arial" panose="020B0604020202020204" pitchFamily="34" charset="0"/>
              </a:rPr>
              <a:t>-&gt; vakantie opvang </a:t>
            </a:r>
          </a:p>
          <a:p>
            <a:r>
              <a:rPr lang="nl-BE" sz="3600" dirty="0">
                <a:latin typeface="Arial" panose="020B0604020202020204" pitchFamily="34" charset="0"/>
                <a:cs typeface="Arial" panose="020B0604020202020204" pitchFamily="34" charset="0"/>
              </a:rPr>
              <a:t>-&gt; kleuteropvang (binnen speelpleinwerking) </a:t>
            </a:r>
          </a:p>
          <a:p>
            <a:r>
              <a:rPr lang="nl-BE" sz="3600" dirty="0">
                <a:latin typeface="Arial" panose="020B0604020202020204" pitchFamily="34" charset="0"/>
                <a:cs typeface="Arial" panose="020B0604020202020204" pitchFamily="34" charset="0"/>
              </a:rPr>
              <a:t>-&gt; Label KVSG  </a:t>
            </a:r>
          </a:p>
          <a:p>
            <a:r>
              <a:rPr lang="nl-BE" sz="3600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nl-BE" sz="2800" dirty="0">
                <a:latin typeface="Arial" panose="020B0604020202020204" pitchFamily="34" charset="0"/>
                <a:cs typeface="Arial" panose="020B0604020202020204" pitchFamily="34" charset="0"/>
              </a:rPr>
              <a:t>Infrastructuur delen </a:t>
            </a:r>
          </a:p>
          <a:p>
            <a:r>
              <a:rPr lang="nl-BE" sz="2800" dirty="0">
                <a:latin typeface="Arial" panose="020B0604020202020204" pitchFamily="34" charset="0"/>
                <a:cs typeface="Arial" panose="020B0604020202020204" pitchFamily="34" charset="0"/>
              </a:rPr>
              <a:t>-&gt; betrokken partner door de speelpleinwerking</a:t>
            </a:r>
          </a:p>
          <a:p>
            <a:r>
              <a:rPr lang="nl-BE" sz="2800" dirty="0">
                <a:latin typeface="Arial" panose="020B0604020202020204" pitchFamily="34" charset="0"/>
                <a:cs typeface="Arial" panose="020B0604020202020204" pitchFamily="34" charset="0"/>
              </a:rPr>
              <a:t>-&gt; UIT pas partner (bereik kwetsbare kinderen)</a:t>
            </a:r>
          </a:p>
          <a:p>
            <a:r>
              <a:rPr lang="nl-BE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nl-BE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BE" sz="36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6791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11679" y="876091"/>
            <a:ext cx="7772400" cy="1120445"/>
          </a:xfrm>
        </p:spPr>
        <p:txBody>
          <a:bodyPr>
            <a:normAutofit/>
          </a:bodyPr>
          <a:lstStyle/>
          <a:p>
            <a:r>
              <a:rPr lang="nl-NL" sz="5400" dirty="0">
                <a:latin typeface="Arial" panose="020B0604020202020204" pitchFamily="34" charset="0"/>
                <a:cs typeface="Arial" panose="020B0604020202020204" pitchFamily="34" charset="0"/>
              </a:rPr>
              <a:t>SPORT</a:t>
            </a:r>
            <a:r>
              <a:rPr lang="nl-NL" sz="4800" dirty="0">
                <a:latin typeface="Arial" panose="020B0604020202020204" pitchFamily="34" charset="0"/>
                <a:cs typeface="Arial" panose="020B0604020202020204" pitchFamily="34" charset="0"/>
              </a:rPr>
              <a:t> &amp; JEUGD/BOA?</a:t>
            </a:r>
            <a:endParaRPr lang="nl-BE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ndertitel 2"/>
          <p:cNvSpPr txBox="1">
            <a:spLocks/>
          </p:cNvSpPr>
          <p:nvPr/>
        </p:nvSpPr>
        <p:spPr>
          <a:xfrm>
            <a:off x="1295400" y="2540524"/>
            <a:ext cx="6858000" cy="40448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B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BE" sz="2400" dirty="0">
                <a:latin typeface="Arial" panose="020B0604020202020204" pitchFamily="34" charset="0"/>
                <a:cs typeface="Arial" panose="020B0604020202020204" pitchFamily="34" charset="0"/>
              </a:rPr>
              <a:t>Sterke </a:t>
            </a:r>
            <a:r>
              <a:rPr lang="nl-BE" sz="2400" b="1" dirty="0">
                <a:latin typeface="Arial" panose="020B0604020202020204" pitchFamily="34" charset="0"/>
                <a:cs typeface="Arial" panose="020B0604020202020204" pitchFamily="34" charset="0"/>
              </a:rPr>
              <a:t>samenwerking</a:t>
            </a:r>
            <a:r>
              <a:rPr lang="nl-BE" sz="2400" dirty="0">
                <a:latin typeface="Arial" panose="020B0604020202020204" pitchFamily="34" charset="0"/>
                <a:cs typeface="Arial" panose="020B0604020202020204" pitchFamily="34" charset="0"/>
              </a:rPr>
              <a:t> met dienst JEUGD/SPORT is nodig!  </a:t>
            </a:r>
          </a:p>
          <a:p>
            <a:endParaRPr lang="nl-B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BE" sz="2400" b="1" dirty="0">
                <a:latin typeface="Arial" panose="020B0604020202020204" pitchFamily="34" charset="0"/>
                <a:cs typeface="Arial" panose="020B0604020202020204" pitchFamily="34" charset="0"/>
              </a:rPr>
              <a:t>Communicatie</a:t>
            </a:r>
            <a:r>
              <a:rPr lang="nl-BE" sz="2400" dirty="0">
                <a:latin typeface="Arial" panose="020B0604020202020204" pitchFamily="34" charset="0"/>
                <a:cs typeface="Arial" panose="020B0604020202020204" pitchFamily="34" charset="0"/>
              </a:rPr>
              <a:t> – via website Jeugd + website Sociaal Huis </a:t>
            </a:r>
          </a:p>
          <a:p>
            <a:r>
              <a:rPr lang="nl-BE" sz="24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https://www.menen.be/jeugd/decreet-buitenschoolse-opvang-en-activiteiten</a:t>
            </a:r>
            <a:r>
              <a:rPr lang="nl-BE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nl-BE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928275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5838" y="861661"/>
            <a:ext cx="7772400" cy="1120445"/>
          </a:xfrm>
        </p:spPr>
        <p:txBody>
          <a:bodyPr>
            <a:noAutofit/>
          </a:bodyPr>
          <a:lstStyle/>
          <a:p>
            <a:r>
              <a:rPr lang="nl-BE" sz="5400" dirty="0">
                <a:latin typeface="Arial" panose="020B0604020202020204" pitchFamily="34" charset="0"/>
                <a:cs typeface="Arial" panose="020B0604020202020204" pitchFamily="34" charset="0"/>
              </a:rPr>
              <a:t>Sport</a:t>
            </a:r>
            <a:r>
              <a:rPr lang="nl-BE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BE" sz="5400" dirty="0">
                <a:latin typeface="Arial" panose="020B0604020202020204" pitchFamily="34" charset="0"/>
                <a:cs typeface="Arial" panose="020B0604020202020204" pitchFamily="34" charset="0"/>
              </a:rPr>
              <a:t>binnen</a:t>
            </a:r>
            <a:r>
              <a:rPr lang="nl-BE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BE" sz="5400" dirty="0">
                <a:latin typeface="Arial" panose="020B0604020202020204" pitchFamily="34" charset="0"/>
                <a:cs typeface="Arial" panose="020B0604020202020204" pitchFamily="34" charset="0"/>
              </a:rPr>
              <a:t>Hobby</a:t>
            </a:r>
            <a:r>
              <a:rPr lang="nl-BE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BE" sz="5400" dirty="0">
                <a:latin typeface="Arial" panose="020B0604020202020204" pitchFamily="34" charset="0"/>
                <a:cs typeface="Arial" panose="020B0604020202020204" pitchFamily="34" charset="0"/>
              </a:rPr>
              <a:t>Lab</a:t>
            </a:r>
            <a:r>
              <a:rPr lang="nl-BE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Ondertitel 2"/>
          <p:cNvSpPr txBox="1">
            <a:spLocks/>
          </p:cNvSpPr>
          <p:nvPr/>
        </p:nvSpPr>
        <p:spPr>
          <a:xfrm>
            <a:off x="1295400" y="2540524"/>
            <a:ext cx="6858000" cy="3575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36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Proefprojecten: aanbod van dans </a:t>
            </a:r>
          </a:p>
          <a:p>
            <a:pPr marL="571500" indent="-571500">
              <a:buFontTx/>
              <a:buChar char="-"/>
            </a:pPr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Sport na school (Ann Callewaert) </a:t>
            </a:r>
          </a:p>
          <a:p>
            <a:pPr marL="571500" indent="-571500">
              <a:buFontTx/>
              <a:buChar char="-"/>
            </a:pPr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Aanbod van spelmateriaal</a:t>
            </a:r>
            <a:r>
              <a:rPr lang="nl-NL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571500" indent="-571500">
              <a:buFontTx/>
              <a:buChar char="-"/>
            </a:pPr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“BOA” als item in verschillende overlegorganen</a:t>
            </a:r>
          </a:p>
        </p:txBody>
      </p:sp>
    </p:spTree>
    <p:extLst>
      <p:ext uri="{BB962C8B-B14F-4D97-AF65-F5344CB8AC3E}">
        <p14:creationId xmlns:p14="http://schemas.microsoft.com/office/powerpoint/2010/main" val="25260087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11679" y="876091"/>
            <a:ext cx="7772400" cy="1120445"/>
          </a:xfrm>
        </p:spPr>
        <p:txBody>
          <a:bodyPr/>
          <a:lstStyle/>
          <a:p>
            <a:r>
              <a:rPr lang="nl-BE" sz="5600" dirty="0">
                <a:latin typeface="Arial" panose="020B0604020202020204" pitchFamily="34" charset="0"/>
                <a:cs typeface="Arial" panose="020B0604020202020204" pitchFamily="34" charset="0"/>
              </a:rPr>
              <a:t>Sport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BE" sz="5600" dirty="0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BE" sz="5600" dirty="0">
                <a:latin typeface="Arial" panose="020B0604020202020204" pitchFamily="34" charset="0"/>
                <a:cs typeface="Arial" panose="020B0604020202020204" pitchFamily="34" charset="0"/>
              </a:rPr>
              <a:t>school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Ondertitel 2"/>
          <p:cNvSpPr txBox="1">
            <a:spLocks/>
          </p:cNvSpPr>
          <p:nvPr/>
        </p:nvSpPr>
        <p:spPr>
          <a:xfrm>
            <a:off x="1295400" y="2540524"/>
            <a:ext cx="6858000" cy="3784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sz="2600" dirty="0">
                <a:latin typeface="Arial" panose="020B0604020202020204" pitchFamily="34" charset="0"/>
                <a:cs typeface="Arial" panose="020B0604020202020204" pitchFamily="34" charset="0"/>
              </a:rPr>
              <a:t>Item op de ‘menukaart’</a:t>
            </a:r>
          </a:p>
          <a:p>
            <a:r>
              <a:rPr lang="nl-BE" sz="2600" dirty="0">
                <a:latin typeface="Arial" panose="020B0604020202020204" pitchFamily="34" charset="0"/>
                <a:cs typeface="Arial" panose="020B0604020202020204" pitchFamily="34" charset="0"/>
              </a:rPr>
              <a:t>-&gt; dit onder de aandacht brengen</a:t>
            </a:r>
          </a:p>
          <a:p>
            <a:r>
              <a:rPr lang="nl-BE" sz="2600" dirty="0">
                <a:latin typeface="Arial" panose="020B0604020202020204" pitchFamily="34" charset="0"/>
                <a:cs typeface="Arial" panose="020B0604020202020204" pitchFamily="34" charset="0"/>
              </a:rPr>
              <a:t>-&gt; wanneer een school interesse heeft wordt er doorverwezen naar Ann Callewaert </a:t>
            </a:r>
          </a:p>
          <a:p>
            <a:r>
              <a:rPr lang="nl-BE" sz="2600" dirty="0">
                <a:latin typeface="Arial" panose="020B0604020202020204" pitchFamily="34" charset="0"/>
                <a:cs typeface="Arial" panose="020B0604020202020204" pitchFamily="34" charset="0"/>
              </a:rPr>
              <a:t>-&gt; inschrijvingsgeld voor kinderen wordt momenteel gedragen door BOA (lokale nood in Menen) </a:t>
            </a:r>
          </a:p>
          <a:p>
            <a:endParaRPr lang="nl-BE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5110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11679" y="876091"/>
            <a:ext cx="7772400" cy="1120445"/>
          </a:xfrm>
        </p:spPr>
        <p:txBody>
          <a:bodyPr/>
          <a:lstStyle/>
          <a:p>
            <a:r>
              <a:rPr lang="nl-BE" sz="5600" dirty="0">
                <a:latin typeface="Arial" panose="020B0604020202020204" pitchFamily="34" charset="0"/>
                <a:cs typeface="Arial" panose="020B0604020202020204" pitchFamily="34" charset="0"/>
              </a:rPr>
              <a:t>Uitdagingen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Ondertitel 2"/>
          <p:cNvSpPr txBox="1">
            <a:spLocks/>
          </p:cNvSpPr>
          <p:nvPr/>
        </p:nvSpPr>
        <p:spPr>
          <a:xfrm>
            <a:off x="1295400" y="2540524"/>
            <a:ext cx="6858000" cy="3826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sz="36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Het vinden van lesgevers </a:t>
            </a:r>
          </a:p>
          <a:p>
            <a:pPr marL="571500" indent="-571500">
              <a:buFontTx/>
              <a:buChar char="-"/>
            </a:pP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Oproep via de scholen werkt voor sport na school maar niet eenvoudig dit verder te trekken</a:t>
            </a:r>
          </a:p>
          <a:p>
            <a:pPr marL="342900" indent="-342900">
              <a:buFontTx/>
              <a:buChar char="-"/>
            </a:pP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Doorstroom na een geslaagde proefles (Brugfiguren) </a:t>
            </a:r>
          </a:p>
          <a:p>
            <a:pPr marL="342900" indent="-342900">
              <a:buFontTx/>
              <a:buChar char="-"/>
            </a:pP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Subsidiereglement rond vakantie opvang </a:t>
            </a:r>
          </a:p>
          <a:p>
            <a:endParaRPr lang="nl-BE" sz="36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BE" sz="36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8489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-524688" y="1489600"/>
            <a:ext cx="10201705" cy="5434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7200" dirty="0">
                <a:latin typeface="Arial" panose="020B0604020202020204" pitchFamily="34" charset="0"/>
                <a:cs typeface="Arial" panose="020B0604020202020204" pitchFamily="34" charset="0"/>
              </a:rPr>
              <a:t>Verdere</a:t>
            </a:r>
            <a:r>
              <a:rPr lang="nl-B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BE" sz="7200" dirty="0">
                <a:latin typeface="Arial" panose="020B0604020202020204" pitchFamily="34" charset="0"/>
                <a:cs typeface="Arial" panose="020B0604020202020204" pitchFamily="34" charset="0"/>
              </a:rPr>
              <a:t>vragen ? </a:t>
            </a:r>
            <a:endParaRPr lang="id-ID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ndertitel 2"/>
          <p:cNvSpPr txBox="1">
            <a:spLocks/>
          </p:cNvSpPr>
          <p:nvPr/>
        </p:nvSpPr>
        <p:spPr>
          <a:xfrm>
            <a:off x="1863145" y="2561955"/>
            <a:ext cx="5293794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2pPr lvl="1" algn="ctr"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Regisseur BOA: 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cara.huygen@menen.be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Rechthoek 6"/>
          <p:cNvSpPr/>
          <p:nvPr/>
        </p:nvSpPr>
        <p:spPr>
          <a:xfrm>
            <a:off x="1853954" y="3445575"/>
            <a:ext cx="68328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Diensthoofd JEUGD/SPORT: 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an-sofie.vandamme@menen.be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AutoShape 3"/>
          <p:cNvSpPr>
            <a:spLocks noChangeAspect="1" noChangeArrowheads="1" noTextEdit="1"/>
          </p:cNvSpPr>
          <p:nvPr/>
        </p:nvSpPr>
        <p:spPr bwMode="auto">
          <a:xfrm>
            <a:off x="272653" y="2176463"/>
            <a:ext cx="5565164" cy="991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" name="AutoShape 3"/>
          <p:cNvSpPr>
            <a:spLocks noChangeAspect="1" noChangeArrowheads="1" noTextEdit="1"/>
          </p:cNvSpPr>
          <p:nvPr/>
        </p:nvSpPr>
        <p:spPr bwMode="auto">
          <a:xfrm>
            <a:off x="272653" y="3276221"/>
            <a:ext cx="5565164" cy="991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272653" y="2396353"/>
            <a:ext cx="1283146" cy="718925"/>
          </a:xfrm>
          <a:custGeom>
            <a:avLst/>
            <a:gdLst>
              <a:gd name="T0" fmla="*/ 742 w 901"/>
              <a:gd name="T1" fmla="*/ 690 h 690"/>
              <a:gd name="T2" fmla="*/ 0 w 901"/>
              <a:gd name="T3" fmla="*/ 690 h 690"/>
              <a:gd name="T4" fmla="*/ 0 w 901"/>
              <a:gd name="T5" fmla="*/ 0 h 690"/>
              <a:gd name="T6" fmla="*/ 742 w 901"/>
              <a:gd name="T7" fmla="*/ 0 h 690"/>
              <a:gd name="T8" fmla="*/ 901 w 901"/>
              <a:gd name="T9" fmla="*/ 346 h 690"/>
              <a:gd name="T10" fmla="*/ 742 w 901"/>
              <a:gd name="T11" fmla="*/ 690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01" h="690">
                <a:moveTo>
                  <a:pt x="742" y="690"/>
                </a:moveTo>
                <a:lnTo>
                  <a:pt x="0" y="690"/>
                </a:lnTo>
                <a:lnTo>
                  <a:pt x="0" y="0"/>
                </a:lnTo>
                <a:lnTo>
                  <a:pt x="742" y="0"/>
                </a:lnTo>
                <a:lnTo>
                  <a:pt x="901" y="346"/>
                </a:lnTo>
                <a:lnTo>
                  <a:pt x="742" y="690"/>
                </a:lnTo>
                <a:close/>
              </a:path>
            </a:pathLst>
          </a:custGeom>
          <a:solidFill>
            <a:srgbClr val="65B8DC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" name="Freeform 8"/>
          <p:cNvSpPr>
            <a:spLocks/>
          </p:cNvSpPr>
          <p:nvPr/>
        </p:nvSpPr>
        <p:spPr bwMode="auto">
          <a:xfrm>
            <a:off x="1508802" y="2396353"/>
            <a:ext cx="317583" cy="718925"/>
          </a:xfrm>
          <a:custGeom>
            <a:avLst/>
            <a:gdLst>
              <a:gd name="T0" fmla="*/ 64 w 223"/>
              <a:gd name="T1" fmla="*/ 690 h 690"/>
              <a:gd name="T2" fmla="*/ 0 w 223"/>
              <a:gd name="T3" fmla="*/ 690 h 690"/>
              <a:gd name="T4" fmla="*/ 157 w 223"/>
              <a:gd name="T5" fmla="*/ 346 h 690"/>
              <a:gd name="T6" fmla="*/ 0 w 223"/>
              <a:gd name="T7" fmla="*/ 0 h 690"/>
              <a:gd name="T8" fmla="*/ 64 w 223"/>
              <a:gd name="T9" fmla="*/ 0 h 690"/>
              <a:gd name="T10" fmla="*/ 223 w 223"/>
              <a:gd name="T11" fmla="*/ 346 h 690"/>
              <a:gd name="T12" fmla="*/ 64 w 223"/>
              <a:gd name="T13" fmla="*/ 690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3" h="690">
                <a:moveTo>
                  <a:pt x="64" y="690"/>
                </a:moveTo>
                <a:lnTo>
                  <a:pt x="0" y="690"/>
                </a:lnTo>
                <a:lnTo>
                  <a:pt x="157" y="346"/>
                </a:lnTo>
                <a:lnTo>
                  <a:pt x="0" y="0"/>
                </a:lnTo>
                <a:lnTo>
                  <a:pt x="64" y="0"/>
                </a:lnTo>
                <a:lnTo>
                  <a:pt x="223" y="346"/>
                </a:lnTo>
                <a:lnTo>
                  <a:pt x="64" y="690"/>
                </a:lnTo>
                <a:close/>
              </a:path>
            </a:pathLst>
          </a:custGeom>
          <a:solidFill>
            <a:srgbClr val="65B8DC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272653" y="3276221"/>
            <a:ext cx="1283146" cy="718925"/>
          </a:xfrm>
          <a:custGeom>
            <a:avLst/>
            <a:gdLst>
              <a:gd name="T0" fmla="*/ 742 w 901"/>
              <a:gd name="T1" fmla="*/ 690 h 690"/>
              <a:gd name="T2" fmla="*/ 0 w 901"/>
              <a:gd name="T3" fmla="*/ 690 h 690"/>
              <a:gd name="T4" fmla="*/ 0 w 901"/>
              <a:gd name="T5" fmla="*/ 0 h 690"/>
              <a:gd name="T6" fmla="*/ 742 w 901"/>
              <a:gd name="T7" fmla="*/ 0 h 690"/>
              <a:gd name="T8" fmla="*/ 901 w 901"/>
              <a:gd name="T9" fmla="*/ 346 h 690"/>
              <a:gd name="T10" fmla="*/ 742 w 901"/>
              <a:gd name="T11" fmla="*/ 690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01" h="690">
                <a:moveTo>
                  <a:pt x="742" y="690"/>
                </a:moveTo>
                <a:lnTo>
                  <a:pt x="0" y="690"/>
                </a:lnTo>
                <a:lnTo>
                  <a:pt x="0" y="0"/>
                </a:lnTo>
                <a:lnTo>
                  <a:pt x="742" y="0"/>
                </a:lnTo>
                <a:lnTo>
                  <a:pt x="901" y="346"/>
                </a:lnTo>
                <a:lnTo>
                  <a:pt x="742" y="690"/>
                </a:lnTo>
                <a:close/>
              </a:path>
            </a:pathLst>
          </a:custGeom>
          <a:solidFill>
            <a:srgbClr val="65B8DC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3" name="Freeform 8"/>
          <p:cNvSpPr>
            <a:spLocks/>
          </p:cNvSpPr>
          <p:nvPr/>
        </p:nvSpPr>
        <p:spPr bwMode="auto">
          <a:xfrm>
            <a:off x="1508802" y="3276221"/>
            <a:ext cx="317583" cy="718925"/>
          </a:xfrm>
          <a:custGeom>
            <a:avLst/>
            <a:gdLst>
              <a:gd name="T0" fmla="*/ 64 w 223"/>
              <a:gd name="T1" fmla="*/ 690 h 690"/>
              <a:gd name="T2" fmla="*/ 0 w 223"/>
              <a:gd name="T3" fmla="*/ 690 h 690"/>
              <a:gd name="T4" fmla="*/ 157 w 223"/>
              <a:gd name="T5" fmla="*/ 346 h 690"/>
              <a:gd name="T6" fmla="*/ 0 w 223"/>
              <a:gd name="T7" fmla="*/ 0 h 690"/>
              <a:gd name="T8" fmla="*/ 64 w 223"/>
              <a:gd name="T9" fmla="*/ 0 h 690"/>
              <a:gd name="T10" fmla="*/ 223 w 223"/>
              <a:gd name="T11" fmla="*/ 346 h 690"/>
              <a:gd name="T12" fmla="*/ 64 w 223"/>
              <a:gd name="T13" fmla="*/ 690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3" h="690">
                <a:moveTo>
                  <a:pt x="64" y="690"/>
                </a:moveTo>
                <a:lnTo>
                  <a:pt x="0" y="690"/>
                </a:lnTo>
                <a:lnTo>
                  <a:pt x="157" y="346"/>
                </a:lnTo>
                <a:lnTo>
                  <a:pt x="0" y="0"/>
                </a:lnTo>
                <a:lnTo>
                  <a:pt x="64" y="0"/>
                </a:lnTo>
                <a:lnTo>
                  <a:pt x="223" y="346"/>
                </a:lnTo>
                <a:lnTo>
                  <a:pt x="64" y="690"/>
                </a:lnTo>
                <a:close/>
              </a:path>
            </a:pathLst>
          </a:custGeom>
          <a:solidFill>
            <a:srgbClr val="65B8DC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035289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8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  <p:bldP spid="7" grpId="0"/>
          <p:bldP spid="10" grpId="0" animBg="1"/>
          <p:bldP spid="11" grpId="0" animBg="1"/>
          <p:bldP spid="12" grpId="0" animBg="1"/>
          <p:bldP spid="1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  <p:bldP spid="7" grpId="0"/>
          <p:bldP spid="10" grpId="0" animBg="1"/>
          <p:bldP spid="11" grpId="0" animBg="1"/>
          <p:bldP spid="12" grpId="0" animBg="1"/>
          <p:bldP spid="13" grpId="0" animBg="1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11679" y="876091"/>
            <a:ext cx="7772400" cy="1120445"/>
          </a:xfrm>
        </p:spPr>
        <p:txBody>
          <a:bodyPr/>
          <a:lstStyle/>
          <a:p>
            <a:r>
              <a:rPr lang="nl-BE" dirty="0" err="1">
                <a:latin typeface="Arial" panose="020B0604020202020204" pitchFamily="34" charset="0"/>
                <a:cs typeface="Arial" panose="020B0604020202020204" pitchFamily="34" charset="0"/>
              </a:rPr>
              <a:t>Gjkljkljdsdio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BE" dirty="0" err="1">
                <a:latin typeface="Arial" panose="020B0604020202020204" pitchFamily="34" charset="0"/>
                <a:cs typeface="Arial" panose="020B0604020202020204" pitchFamily="34" charset="0"/>
              </a:rPr>
              <a:t>kl,df</a:t>
            </a:r>
            <a:endParaRPr lang="nl-B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099868" y="3959585"/>
            <a:ext cx="6858000" cy="1271887"/>
          </a:xfrm>
        </p:spPr>
        <p:txBody>
          <a:bodyPr/>
          <a:lstStyle/>
          <a:p>
            <a:r>
              <a:rPr lang="nl-BE" dirty="0" err="1">
                <a:latin typeface="Arial" panose="020B0604020202020204" pitchFamily="34" charset="0"/>
                <a:cs typeface="Arial" panose="020B0604020202020204" pitchFamily="34" charset="0"/>
              </a:rPr>
              <a:t>Gdgjdij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BE" dirty="0" err="1">
                <a:latin typeface="Arial" panose="020B0604020202020204" pitchFamily="34" charset="0"/>
                <a:cs typeface="Arial" panose="020B0604020202020204" pitchFamily="34" charset="0"/>
              </a:rPr>
              <a:t>djfjsdfj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BE" dirty="0" err="1">
                <a:latin typeface="Arial" panose="020B0604020202020204" pitchFamily="34" charset="0"/>
                <a:cs typeface="Arial" panose="020B0604020202020204" pitchFamily="34" charset="0"/>
              </a:rPr>
              <a:t>iosd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BE" dirty="0" err="1">
                <a:latin typeface="Arial" panose="020B0604020202020204" pitchFamily="34" charset="0"/>
                <a:cs typeface="Arial" panose="020B0604020202020204" pitchFamily="34" charset="0"/>
              </a:rPr>
              <a:t>fsd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Ondertitel 2"/>
          <p:cNvSpPr txBox="1">
            <a:spLocks/>
          </p:cNvSpPr>
          <p:nvPr/>
        </p:nvSpPr>
        <p:spPr>
          <a:xfrm>
            <a:off x="1295400" y="2540524"/>
            <a:ext cx="6858000" cy="12718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sz="3600" u="sng" dirty="0" err="1">
                <a:latin typeface="Arial" panose="020B0604020202020204" pitchFamily="34" charset="0"/>
                <a:cs typeface="Arial" panose="020B0604020202020204" pitchFamily="34" charset="0"/>
              </a:rPr>
              <a:t>Gdgjdij</a:t>
            </a:r>
            <a:r>
              <a:rPr lang="nl-BE" sz="36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BE" sz="3600" u="sng" dirty="0" err="1">
                <a:latin typeface="Arial" panose="020B0604020202020204" pitchFamily="34" charset="0"/>
                <a:cs typeface="Arial" panose="020B0604020202020204" pitchFamily="34" charset="0"/>
              </a:rPr>
              <a:t>djfjsdfj</a:t>
            </a:r>
            <a:r>
              <a:rPr lang="nl-BE" sz="36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BE" sz="3600" u="sng" dirty="0" err="1">
                <a:latin typeface="Arial" panose="020B0604020202020204" pitchFamily="34" charset="0"/>
                <a:cs typeface="Arial" panose="020B0604020202020204" pitchFamily="34" charset="0"/>
              </a:rPr>
              <a:t>iosd</a:t>
            </a:r>
            <a:r>
              <a:rPr lang="nl-BE" sz="36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BE" sz="3600" u="sng" dirty="0" err="1">
                <a:latin typeface="Arial" panose="020B0604020202020204" pitchFamily="34" charset="0"/>
                <a:cs typeface="Arial" panose="020B0604020202020204" pitchFamily="34" charset="0"/>
              </a:rPr>
              <a:t>fsd</a:t>
            </a:r>
            <a:r>
              <a:rPr lang="nl-BE" sz="36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1488018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0_Presentatiesjabloon.pptx" id="{D8C01EC7-EA4B-4E58-856F-FD9038592548}" vid="{1578B0CD-4087-4D06-9077-71739ECD8FD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2020_Presentatiesjabloon</Template>
  <TotalTime>208</TotalTime>
  <Words>610</Words>
  <Application>Microsoft Office PowerPoint</Application>
  <PresentationFormat>Diavoorstelling (4:3)</PresentationFormat>
  <Paragraphs>103</Paragraphs>
  <Slides>16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23" baseType="lpstr">
      <vt:lpstr>Arial</vt:lpstr>
      <vt:lpstr>Bebas</vt:lpstr>
      <vt:lpstr>Calibri</vt:lpstr>
      <vt:lpstr>Calibri Light</vt:lpstr>
      <vt:lpstr>Co Headline</vt:lpstr>
      <vt:lpstr>Gill Sans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SPORT &amp; JEUGD / BOA?</vt:lpstr>
      <vt:lpstr>SPORT &amp; JEUGD/BOA?</vt:lpstr>
      <vt:lpstr>Sport binnen Hobby Lab </vt:lpstr>
      <vt:lpstr>Sport na school </vt:lpstr>
      <vt:lpstr>Uitdagingen </vt:lpstr>
      <vt:lpstr>PowerPoint-presentatie</vt:lpstr>
      <vt:lpstr>Gjkljkljdsdio kl,df</vt:lpstr>
    </vt:vector>
  </TitlesOfParts>
  <Company>Stad Menen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Cara Huygen</dc:creator>
  <cp:lastModifiedBy>Cara Huygen</cp:lastModifiedBy>
  <cp:revision>22</cp:revision>
  <dcterms:created xsi:type="dcterms:W3CDTF">2023-04-13T07:49:21Z</dcterms:created>
  <dcterms:modified xsi:type="dcterms:W3CDTF">2023-04-21T09:33:13Z</dcterms:modified>
</cp:coreProperties>
</file>